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mbria" panose="02040503050406030204" pitchFamily="18" charset="0"/>
      <p:regular r:id="rId19"/>
      <p:bold r:id="rId20"/>
      <p:italic r:id="rId21"/>
      <p:boldItalic r:id="rId22"/>
    </p:embeddedFont>
    <p:embeddedFont>
      <p:font typeface="Montserrat Bold" panose="020B0604020202020204" charset="0"/>
      <p:regular r:id="rId23"/>
    </p:embeddedFont>
    <p:embeddedFont>
      <p:font typeface="Montserrat Bold Italics" panose="020B0604020202020204" charset="0"/>
      <p:regular r:id="rId24"/>
    </p:embeddedFont>
    <p:embeddedFont>
      <p:font typeface="Public Sans" panose="020B0604020202020204" charset="0"/>
      <p:regular r:id="rId25"/>
    </p:embeddedFont>
    <p:embeddedFont>
      <p:font typeface="Public Sans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4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4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4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2" Type="http://schemas.openxmlformats.org/officeDocument/2006/relationships/image" Target="../media/image9.jpe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image" Target="../media/image14.svg"/><Relationship Id="rId4" Type="http://schemas.openxmlformats.org/officeDocument/2006/relationships/image" Target="../media/image11.svg"/><Relationship Id="rId9" Type="http://schemas.openxmlformats.org/officeDocument/2006/relationships/image" Target="../media/image13.png"/><Relationship Id="rId1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12" Type="http://schemas.openxmlformats.org/officeDocument/2006/relationships/image" Target="../media/image24.svg"/><Relationship Id="rId2" Type="http://schemas.openxmlformats.org/officeDocument/2006/relationships/image" Target="../media/image1.jpe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openxmlformats.org/officeDocument/2006/relationships/image" Target="../media/image25.png"/><Relationship Id="rId10" Type="http://schemas.openxmlformats.org/officeDocument/2006/relationships/image" Target="../media/image22.svg"/><Relationship Id="rId4" Type="http://schemas.openxmlformats.org/officeDocument/2006/relationships/image" Target="../media/image11.svg"/><Relationship Id="rId9" Type="http://schemas.openxmlformats.org/officeDocument/2006/relationships/image" Target="../media/image21.png"/><Relationship Id="rId1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8.svg"/><Relationship Id="rId17" Type="http://schemas.openxmlformats.org/officeDocument/2006/relationships/image" Target="../media/image35.png"/><Relationship Id="rId2" Type="http://schemas.openxmlformats.org/officeDocument/2006/relationships/image" Target="../media/image9.jpe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5" Type="http://schemas.openxmlformats.org/officeDocument/2006/relationships/image" Target="../media/image33.png"/><Relationship Id="rId10" Type="http://schemas.openxmlformats.org/officeDocument/2006/relationships/image" Target="../media/image3.svg"/><Relationship Id="rId4" Type="http://schemas.openxmlformats.org/officeDocument/2006/relationships/image" Target="../media/image28.svg"/><Relationship Id="rId9" Type="http://schemas.openxmlformats.org/officeDocument/2006/relationships/image" Target="../media/image2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6.svg"/><Relationship Id="rId7" Type="http://schemas.openxmlformats.org/officeDocument/2006/relationships/image" Target="../media/image3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.svg"/><Relationship Id="rId10" Type="http://schemas.openxmlformats.org/officeDocument/2006/relationships/image" Target="../media/image36.png"/><Relationship Id="rId4" Type="http://schemas.openxmlformats.org/officeDocument/2006/relationships/image" Target="../media/image10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8.sv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4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4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66011" y="4395746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5" y="0"/>
                </a:lnTo>
                <a:lnTo>
                  <a:pt x="3859025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125550" y="-3296953"/>
            <a:ext cx="8555124" cy="4688015"/>
            <a:chOff x="0" y="0"/>
            <a:chExt cx="999749" cy="547840"/>
          </a:xfrm>
        </p:grpSpPr>
        <p:sp>
          <p:nvSpPr>
            <p:cNvPr id="5" name="Freeform 5"/>
            <p:cNvSpPr/>
            <p:nvPr/>
          </p:nvSpPr>
          <p:spPr>
            <a:xfrm>
              <a:off x="3284" y="0"/>
              <a:ext cx="993180" cy="547840"/>
            </a:xfrm>
            <a:custGeom>
              <a:avLst/>
              <a:gdLst/>
              <a:ahLst/>
              <a:cxnLst/>
              <a:rect l="l" t="t" r="r" b="b"/>
              <a:pathLst>
                <a:path w="993180" h="547840">
                  <a:moveTo>
                    <a:pt x="988377" y="284822"/>
                  </a:moveTo>
                  <a:lnTo>
                    <a:pt x="801352" y="536938"/>
                  </a:lnTo>
                  <a:cubicBezTo>
                    <a:pt x="796264" y="543796"/>
                    <a:pt x="788230" y="547840"/>
                    <a:pt x="779690" y="547840"/>
                  </a:cubicBezTo>
                  <a:lnTo>
                    <a:pt x="213490" y="547840"/>
                  </a:lnTo>
                  <a:cubicBezTo>
                    <a:pt x="204951" y="547840"/>
                    <a:pt x="196916" y="543796"/>
                    <a:pt x="191829" y="536938"/>
                  </a:cubicBezTo>
                  <a:lnTo>
                    <a:pt x="4803" y="284822"/>
                  </a:lnTo>
                  <a:cubicBezTo>
                    <a:pt x="0" y="278347"/>
                    <a:pt x="0" y="269492"/>
                    <a:pt x="4803" y="263018"/>
                  </a:cubicBezTo>
                  <a:lnTo>
                    <a:pt x="191829" y="10902"/>
                  </a:lnTo>
                  <a:cubicBezTo>
                    <a:pt x="196916" y="4044"/>
                    <a:pt x="204951" y="0"/>
                    <a:pt x="213490" y="0"/>
                  </a:cubicBezTo>
                  <a:lnTo>
                    <a:pt x="779690" y="0"/>
                  </a:lnTo>
                  <a:cubicBezTo>
                    <a:pt x="788230" y="0"/>
                    <a:pt x="796264" y="4044"/>
                    <a:pt x="801352" y="10902"/>
                  </a:cubicBezTo>
                  <a:lnTo>
                    <a:pt x="988377" y="263018"/>
                  </a:lnTo>
                  <a:cubicBezTo>
                    <a:pt x="993180" y="269492"/>
                    <a:pt x="993180" y="278347"/>
                    <a:pt x="988377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3050398" y="6914292"/>
            <a:ext cx="8555124" cy="4688015"/>
            <a:chOff x="0" y="0"/>
            <a:chExt cx="999749" cy="547840"/>
          </a:xfrm>
        </p:grpSpPr>
        <p:sp>
          <p:nvSpPr>
            <p:cNvPr id="8" name="Freeform 8"/>
            <p:cNvSpPr/>
            <p:nvPr/>
          </p:nvSpPr>
          <p:spPr>
            <a:xfrm>
              <a:off x="3284" y="0"/>
              <a:ext cx="993180" cy="547840"/>
            </a:xfrm>
            <a:custGeom>
              <a:avLst/>
              <a:gdLst/>
              <a:ahLst/>
              <a:cxnLst/>
              <a:rect l="l" t="t" r="r" b="b"/>
              <a:pathLst>
                <a:path w="993180" h="547840">
                  <a:moveTo>
                    <a:pt x="988377" y="284822"/>
                  </a:moveTo>
                  <a:lnTo>
                    <a:pt x="801352" y="536938"/>
                  </a:lnTo>
                  <a:cubicBezTo>
                    <a:pt x="796264" y="543796"/>
                    <a:pt x="788230" y="547840"/>
                    <a:pt x="779690" y="547840"/>
                  </a:cubicBezTo>
                  <a:lnTo>
                    <a:pt x="213490" y="547840"/>
                  </a:lnTo>
                  <a:cubicBezTo>
                    <a:pt x="204951" y="547840"/>
                    <a:pt x="196916" y="543796"/>
                    <a:pt x="191829" y="536938"/>
                  </a:cubicBezTo>
                  <a:lnTo>
                    <a:pt x="4803" y="284822"/>
                  </a:lnTo>
                  <a:cubicBezTo>
                    <a:pt x="0" y="278347"/>
                    <a:pt x="0" y="269492"/>
                    <a:pt x="4803" y="263018"/>
                  </a:cubicBezTo>
                  <a:lnTo>
                    <a:pt x="191829" y="10902"/>
                  </a:lnTo>
                  <a:cubicBezTo>
                    <a:pt x="196916" y="4044"/>
                    <a:pt x="204951" y="0"/>
                    <a:pt x="213490" y="0"/>
                  </a:cubicBezTo>
                  <a:lnTo>
                    <a:pt x="779690" y="0"/>
                  </a:lnTo>
                  <a:cubicBezTo>
                    <a:pt x="788230" y="0"/>
                    <a:pt x="796264" y="4044"/>
                    <a:pt x="801352" y="10902"/>
                  </a:cubicBezTo>
                  <a:lnTo>
                    <a:pt x="988377" y="263018"/>
                  </a:lnTo>
                  <a:cubicBezTo>
                    <a:pt x="993180" y="269492"/>
                    <a:pt x="993180" y="278347"/>
                    <a:pt x="988377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040384" y="7905069"/>
            <a:ext cx="12935908" cy="5977256"/>
            <a:chOff x="0" y="0"/>
            <a:chExt cx="1511686" cy="698500"/>
          </a:xfrm>
        </p:grpSpPr>
        <p:sp>
          <p:nvSpPr>
            <p:cNvPr id="11" name="Freeform 11"/>
            <p:cNvSpPr/>
            <p:nvPr/>
          </p:nvSpPr>
          <p:spPr>
            <a:xfrm>
              <a:off x="3907" y="0"/>
              <a:ext cx="1503871" cy="698500"/>
            </a:xfrm>
            <a:custGeom>
              <a:avLst/>
              <a:gdLst/>
              <a:ahLst/>
              <a:cxnLst/>
              <a:rect l="l" t="t" r="r" b="b"/>
              <a:pathLst>
                <a:path w="1503871" h="698500">
                  <a:moveTo>
                    <a:pt x="1497545" y="366838"/>
                  </a:moveTo>
                  <a:lnTo>
                    <a:pt x="1314812" y="680912"/>
                  </a:lnTo>
                  <a:cubicBezTo>
                    <a:pt x="1308476" y="691801"/>
                    <a:pt x="1296828" y="698500"/>
                    <a:pt x="1284230" y="698500"/>
                  </a:cubicBezTo>
                  <a:lnTo>
                    <a:pt x="219641" y="698500"/>
                  </a:lnTo>
                  <a:cubicBezTo>
                    <a:pt x="207043" y="698500"/>
                    <a:pt x="195395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5" y="6699"/>
                    <a:pt x="207043" y="0"/>
                    <a:pt x="219641" y="0"/>
                  </a:cubicBezTo>
                  <a:lnTo>
                    <a:pt x="1284230" y="0"/>
                  </a:lnTo>
                  <a:cubicBezTo>
                    <a:pt x="1296828" y="0"/>
                    <a:pt x="1308476" y="6699"/>
                    <a:pt x="1314812" y="17588"/>
                  </a:cubicBezTo>
                  <a:lnTo>
                    <a:pt x="1497545" y="331662"/>
                  </a:lnTo>
                  <a:cubicBezTo>
                    <a:pt x="1503871" y="342534"/>
                    <a:pt x="1503871" y="355966"/>
                    <a:pt x="1497545" y="366838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1283086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3634036" y="-4274165"/>
            <a:ext cx="12935908" cy="5977256"/>
            <a:chOff x="0" y="0"/>
            <a:chExt cx="1511686" cy="698500"/>
          </a:xfrm>
        </p:grpSpPr>
        <p:sp>
          <p:nvSpPr>
            <p:cNvPr id="14" name="Freeform 14"/>
            <p:cNvSpPr/>
            <p:nvPr/>
          </p:nvSpPr>
          <p:spPr>
            <a:xfrm>
              <a:off x="3907" y="0"/>
              <a:ext cx="1503871" cy="698500"/>
            </a:xfrm>
            <a:custGeom>
              <a:avLst/>
              <a:gdLst/>
              <a:ahLst/>
              <a:cxnLst/>
              <a:rect l="l" t="t" r="r" b="b"/>
              <a:pathLst>
                <a:path w="1503871" h="698500">
                  <a:moveTo>
                    <a:pt x="1497545" y="366838"/>
                  </a:moveTo>
                  <a:lnTo>
                    <a:pt x="1314812" y="680912"/>
                  </a:lnTo>
                  <a:cubicBezTo>
                    <a:pt x="1308476" y="691801"/>
                    <a:pt x="1296828" y="698500"/>
                    <a:pt x="1284230" y="698500"/>
                  </a:cubicBezTo>
                  <a:lnTo>
                    <a:pt x="219641" y="698500"/>
                  </a:lnTo>
                  <a:cubicBezTo>
                    <a:pt x="207043" y="698500"/>
                    <a:pt x="195395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5" y="6699"/>
                    <a:pt x="207043" y="0"/>
                    <a:pt x="219641" y="0"/>
                  </a:cubicBezTo>
                  <a:lnTo>
                    <a:pt x="1284230" y="0"/>
                  </a:lnTo>
                  <a:cubicBezTo>
                    <a:pt x="1296828" y="0"/>
                    <a:pt x="1308476" y="6699"/>
                    <a:pt x="1314812" y="17588"/>
                  </a:cubicBezTo>
                  <a:lnTo>
                    <a:pt x="1497545" y="331662"/>
                  </a:lnTo>
                  <a:cubicBezTo>
                    <a:pt x="1503871" y="342534"/>
                    <a:pt x="1503871" y="355966"/>
                    <a:pt x="1497545" y="366838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1283086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3827403">
            <a:off x="9865038" y="4686545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498650" y="8664575"/>
            <a:ext cx="997301" cy="812800"/>
          </a:xfrm>
          <a:custGeom>
            <a:avLst/>
            <a:gdLst/>
            <a:ahLst/>
            <a:cxnLst/>
            <a:rect l="l" t="t" r="r" b="b"/>
            <a:pathLst>
              <a:path w="997301" h="812800">
                <a:moveTo>
                  <a:pt x="0" y="0"/>
                </a:moveTo>
                <a:lnTo>
                  <a:pt x="997300" y="0"/>
                </a:lnTo>
                <a:lnTo>
                  <a:pt x="9973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009966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588752" y="-39888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94758" y="3957245"/>
            <a:ext cx="12059465" cy="1693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9"/>
              </a:lnSpc>
            </a:pPr>
            <a:r>
              <a:rPr lang="en-US" sz="5616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PAYSWIFT GHANA: DATA-DRIVEN GROWTH STRATEGY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758" y="8569660"/>
            <a:ext cx="9383486" cy="46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2"/>
              </a:lnSpc>
            </a:pPr>
            <a:r>
              <a:rPr lang="en-US" sz="2751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Presented by:</a:t>
            </a:r>
            <a:r>
              <a:rPr lang="en-US" sz="275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Oliver Acquah ,Data Analyst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63981" y="8031738"/>
            <a:ext cx="7669014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6"/>
              </a:lnSpc>
            </a:pPr>
            <a:r>
              <a:rPr lang="en-US" sz="2371" b="1" i="1" dirty="0">
                <a:solidFill>
                  <a:srgbClr val="243B55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RECOMMENDATIONS FOR PRODUCT ENHANCEMENT AND CUSTOMER ENGAGEMENT</a:t>
            </a:r>
          </a:p>
          <a:p>
            <a:pPr algn="l">
              <a:lnSpc>
                <a:spcPts val="2846"/>
              </a:lnSpc>
            </a:pPr>
            <a:r>
              <a:rPr lang="en-US" sz="2371" b="1" i="1" dirty="0">
                <a:solidFill>
                  <a:srgbClr val="243B55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APRIL 2025</a:t>
            </a:r>
          </a:p>
          <a:p>
            <a:pPr algn="l">
              <a:lnSpc>
                <a:spcPts val="4286"/>
              </a:lnSpc>
            </a:pPr>
            <a:endParaRPr lang="en-US" sz="2371" b="1" i="1" dirty="0">
              <a:solidFill>
                <a:srgbClr val="243B55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75465" y="-4588628"/>
            <a:ext cx="8000049" cy="6875042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318" y="0"/>
              <a:ext cx="800164" cy="698500"/>
            </a:xfrm>
            <a:custGeom>
              <a:avLst/>
              <a:gdLst/>
              <a:ahLst/>
              <a:cxnLst/>
              <a:rect l="l" t="t" r="r" b="b"/>
              <a:pathLst>
                <a:path w="800164" h="698500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22558" y="-367861"/>
            <a:ext cx="2618432" cy="690611"/>
          </a:xfrm>
          <a:custGeom>
            <a:avLst/>
            <a:gdLst/>
            <a:ahLst/>
            <a:cxnLst/>
            <a:rect l="l" t="t" r="r" b="b"/>
            <a:pathLst>
              <a:path w="2618432" h="690611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2268514" y="-1094021"/>
            <a:ext cx="3297214" cy="2833543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998053" y="8601993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043734" y="9851941"/>
            <a:ext cx="4728496" cy="537986"/>
            <a:chOff x="0" y="0"/>
            <a:chExt cx="1245365" cy="1416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5365" cy="141692"/>
            </a:xfrm>
            <a:custGeom>
              <a:avLst/>
              <a:gdLst/>
              <a:ahLst/>
              <a:cxnLst/>
              <a:rect l="l" t="t" r="r" b="b"/>
              <a:pathLst>
                <a:path w="1245365" h="141692">
                  <a:moveTo>
                    <a:pt x="70846" y="0"/>
                  </a:moveTo>
                  <a:lnTo>
                    <a:pt x="1174519" y="0"/>
                  </a:lnTo>
                  <a:cubicBezTo>
                    <a:pt x="1193309" y="0"/>
                    <a:pt x="1211329" y="7464"/>
                    <a:pt x="1224615" y="20750"/>
                  </a:cubicBezTo>
                  <a:cubicBezTo>
                    <a:pt x="1237901" y="34036"/>
                    <a:pt x="1245365" y="52056"/>
                    <a:pt x="1245365" y="70846"/>
                  </a:cubicBezTo>
                  <a:lnTo>
                    <a:pt x="1245365" y="70846"/>
                  </a:lnTo>
                  <a:cubicBezTo>
                    <a:pt x="1245365" y="109973"/>
                    <a:pt x="1213647" y="141692"/>
                    <a:pt x="1174519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245365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328211" y="8954317"/>
            <a:ext cx="3389686" cy="2665365"/>
            <a:chOff x="0" y="0"/>
            <a:chExt cx="696717" cy="547840"/>
          </a:xfrm>
        </p:grpSpPr>
        <p:sp>
          <p:nvSpPr>
            <p:cNvPr id="14" name="Freeform 14"/>
            <p:cNvSpPr/>
            <p:nvPr/>
          </p:nvSpPr>
          <p:spPr>
            <a:xfrm>
              <a:off x="8289" y="0"/>
              <a:ext cx="680138" cy="547840"/>
            </a:xfrm>
            <a:custGeom>
              <a:avLst/>
              <a:gdLst/>
              <a:ahLst/>
              <a:cxnLst/>
              <a:rect l="l" t="t" r="r" b="b"/>
              <a:pathLst>
                <a:path w="680138" h="547840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7507534" y="10040757"/>
            <a:ext cx="840062" cy="492487"/>
          </a:xfrm>
          <a:custGeom>
            <a:avLst/>
            <a:gdLst/>
            <a:ahLst/>
            <a:cxnLst/>
            <a:rect l="l" t="t" r="r" b="b"/>
            <a:pathLst>
              <a:path w="840062" h="492487">
                <a:moveTo>
                  <a:pt x="0" y="0"/>
                </a:moveTo>
                <a:lnTo>
                  <a:pt x="840062" y="0"/>
                </a:lnTo>
                <a:lnTo>
                  <a:pt x="840062" y="492486"/>
                </a:lnTo>
                <a:lnTo>
                  <a:pt x="0" y="49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807722" y="712152"/>
            <a:ext cx="13147845" cy="1819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93"/>
              </a:lnSpc>
              <a:spcBef>
                <a:spcPct val="0"/>
              </a:spcBef>
            </a:pPr>
            <a:r>
              <a:rPr lang="en-US" sz="5754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UX/UI &amp; PRODUCT SUGGESTIONS</a:t>
            </a:r>
          </a:p>
          <a:p>
            <a:pPr marL="0" lvl="0" indent="0" algn="ctr">
              <a:lnSpc>
                <a:spcPts val="7193"/>
              </a:lnSpc>
              <a:spcBef>
                <a:spcPct val="0"/>
              </a:spcBef>
            </a:pPr>
            <a:endParaRPr lang="en-US" sz="5754" b="1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837752" y="4774474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20%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139804" y="6793979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30%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07186" y="6905714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25%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53456" y="5615403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10%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87347" y="2855115"/>
            <a:ext cx="16340218" cy="454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0172" lvl="1" indent="-465086" algn="l">
              <a:lnSpc>
                <a:spcPts val="6031"/>
              </a:lnSpc>
              <a:buFont typeface="Arial"/>
              <a:buChar char="•"/>
            </a:pPr>
            <a:r>
              <a:rPr lang="en-US" sz="4308" dirty="0">
                <a:solidFill>
                  <a:srgbClr val="243B55"/>
                </a:solidFill>
                <a:latin typeface="Public Sans"/>
                <a:ea typeface="Public Sans"/>
                <a:cs typeface="Public Sans"/>
                <a:sym typeface="Public Sans"/>
              </a:rPr>
              <a:t>Guided tutorials during onboarding</a:t>
            </a:r>
          </a:p>
          <a:p>
            <a:pPr marL="930172" lvl="1" indent="-465086" algn="l">
              <a:lnSpc>
                <a:spcPts val="6031"/>
              </a:lnSpc>
              <a:buFont typeface="Arial"/>
              <a:buChar char="•"/>
            </a:pPr>
            <a:r>
              <a:rPr lang="en-US" sz="4308" dirty="0">
                <a:solidFill>
                  <a:srgbClr val="243B55"/>
                </a:solidFill>
                <a:latin typeface="Public Sans"/>
                <a:ea typeface="Public Sans"/>
                <a:cs typeface="Public Sans"/>
                <a:sym typeface="Public Sans"/>
              </a:rPr>
              <a:t>Contextual prompts ("Have you tried...?")</a:t>
            </a:r>
          </a:p>
          <a:p>
            <a:pPr marL="930172" lvl="1" indent="-465086" algn="l">
              <a:lnSpc>
                <a:spcPts val="6031"/>
              </a:lnSpc>
              <a:buFont typeface="Arial"/>
              <a:buChar char="•"/>
            </a:pPr>
            <a:r>
              <a:rPr lang="en-US" sz="4308" dirty="0">
                <a:solidFill>
                  <a:srgbClr val="243B55"/>
                </a:solidFill>
                <a:latin typeface="Public Sans"/>
                <a:ea typeface="Public Sans"/>
                <a:cs typeface="Public Sans"/>
                <a:sym typeface="Public Sans"/>
              </a:rPr>
              <a:t>Smart notifications for loan reminders, unused features, and financial health tips</a:t>
            </a:r>
          </a:p>
          <a:p>
            <a:pPr marL="930172" lvl="1" indent="-465086" algn="l">
              <a:lnSpc>
                <a:spcPts val="6031"/>
              </a:lnSpc>
              <a:buFont typeface="Arial"/>
              <a:buChar char="•"/>
            </a:pPr>
            <a:r>
              <a:rPr lang="en-US" sz="4308" dirty="0">
                <a:solidFill>
                  <a:srgbClr val="243B55"/>
                </a:solidFill>
                <a:latin typeface="Public Sans"/>
                <a:ea typeface="Public Sans"/>
                <a:cs typeface="Public Sans"/>
                <a:sym typeface="Public Sans"/>
              </a:rPr>
              <a:t>AI-based budgeting and repayment suggestions</a:t>
            </a:r>
          </a:p>
          <a:p>
            <a:pPr algn="l">
              <a:lnSpc>
                <a:spcPts val="6031"/>
              </a:lnSpc>
            </a:pPr>
            <a:endParaRPr lang="en-US" sz="4308" dirty="0">
              <a:solidFill>
                <a:srgbClr val="243B55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75465" y="-4588628"/>
            <a:ext cx="8000049" cy="6875042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318" y="0"/>
              <a:ext cx="800164" cy="698500"/>
            </a:xfrm>
            <a:custGeom>
              <a:avLst/>
              <a:gdLst/>
              <a:ahLst/>
              <a:cxnLst/>
              <a:rect l="l" t="t" r="r" b="b"/>
              <a:pathLst>
                <a:path w="800164" h="698500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22558" y="-367861"/>
            <a:ext cx="2618432" cy="690611"/>
          </a:xfrm>
          <a:custGeom>
            <a:avLst/>
            <a:gdLst/>
            <a:ahLst/>
            <a:cxnLst/>
            <a:rect l="l" t="t" r="r" b="b"/>
            <a:pathLst>
              <a:path w="2618432" h="690611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2268514" y="-1094021"/>
            <a:ext cx="3297214" cy="2833543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998053" y="8601993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043734" y="9851941"/>
            <a:ext cx="4728496" cy="537986"/>
            <a:chOff x="0" y="0"/>
            <a:chExt cx="1245365" cy="1416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5365" cy="141692"/>
            </a:xfrm>
            <a:custGeom>
              <a:avLst/>
              <a:gdLst/>
              <a:ahLst/>
              <a:cxnLst/>
              <a:rect l="l" t="t" r="r" b="b"/>
              <a:pathLst>
                <a:path w="1245365" h="141692">
                  <a:moveTo>
                    <a:pt x="70846" y="0"/>
                  </a:moveTo>
                  <a:lnTo>
                    <a:pt x="1174519" y="0"/>
                  </a:lnTo>
                  <a:cubicBezTo>
                    <a:pt x="1193309" y="0"/>
                    <a:pt x="1211329" y="7464"/>
                    <a:pt x="1224615" y="20750"/>
                  </a:cubicBezTo>
                  <a:cubicBezTo>
                    <a:pt x="1237901" y="34036"/>
                    <a:pt x="1245365" y="52056"/>
                    <a:pt x="1245365" y="70846"/>
                  </a:cubicBezTo>
                  <a:lnTo>
                    <a:pt x="1245365" y="70846"/>
                  </a:lnTo>
                  <a:cubicBezTo>
                    <a:pt x="1245365" y="109973"/>
                    <a:pt x="1213647" y="141692"/>
                    <a:pt x="1174519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245365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328211" y="8954317"/>
            <a:ext cx="3389686" cy="2665365"/>
            <a:chOff x="0" y="0"/>
            <a:chExt cx="696717" cy="547840"/>
          </a:xfrm>
        </p:grpSpPr>
        <p:sp>
          <p:nvSpPr>
            <p:cNvPr id="14" name="Freeform 14"/>
            <p:cNvSpPr/>
            <p:nvPr/>
          </p:nvSpPr>
          <p:spPr>
            <a:xfrm>
              <a:off x="8289" y="0"/>
              <a:ext cx="680138" cy="547840"/>
            </a:xfrm>
            <a:custGeom>
              <a:avLst/>
              <a:gdLst/>
              <a:ahLst/>
              <a:cxnLst/>
              <a:rect l="l" t="t" r="r" b="b"/>
              <a:pathLst>
                <a:path w="680138" h="547840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7507534" y="10040757"/>
            <a:ext cx="840062" cy="492487"/>
          </a:xfrm>
          <a:custGeom>
            <a:avLst/>
            <a:gdLst/>
            <a:ahLst/>
            <a:cxnLst/>
            <a:rect l="l" t="t" r="r" b="b"/>
            <a:pathLst>
              <a:path w="840062" h="492487">
                <a:moveTo>
                  <a:pt x="0" y="0"/>
                </a:moveTo>
                <a:lnTo>
                  <a:pt x="840062" y="0"/>
                </a:lnTo>
                <a:lnTo>
                  <a:pt x="840062" y="492486"/>
                </a:lnTo>
                <a:lnTo>
                  <a:pt x="0" y="49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807722" y="712152"/>
            <a:ext cx="13147845" cy="1819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93"/>
              </a:lnSpc>
              <a:spcBef>
                <a:spcPct val="0"/>
              </a:spcBef>
            </a:pPr>
            <a:r>
              <a:rPr lang="en-US" sz="5754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PROJECTED IMPACT</a:t>
            </a:r>
          </a:p>
          <a:p>
            <a:pPr marL="0" lvl="0" indent="0" algn="ctr">
              <a:lnSpc>
                <a:spcPts val="7193"/>
              </a:lnSpc>
              <a:spcBef>
                <a:spcPct val="0"/>
              </a:spcBef>
            </a:pPr>
            <a:endParaRPr lang="en-US" sz="5754" b="1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837752" y="4774474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20%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139804" y="6793979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30%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07186" y="6905714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25%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53456" y="5615403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10%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87347" y="2855115"/>
            <a:ext cx="16340218" cy="378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0172" lvl="1" indent="-465086" algn="l">
              <a:lnSpc>
                <a:spcPts val="6031"/>
              </a:lnSpc>
              <a:buFont typeface="Arial"/>
              <a:buChar char="•"/>
            </a:pPr>
            <a:r>
              <a:rPr lang="en-US" sz="4308" dirty="0">
                <a:solidFill>
                  <a:srgbClr val="243B55"/>
                </a:solidFill>
                <a:latin typeface="Public Sans"/>
                <a:ea typeface="Public Sans"/>
                <a:cs typeface="Public Sans"/>
                <a:sym typeface="Public Sans"/>
              </a:rPr>
              <a:t>40% reduction in churn</a:t>
            </a:r>
          </a:p>
          <a:p>
            <a:pPr marL="930172" lvl="1" indent="-465086" algn="l">
              <a:lnSpc>
                <a:spcPts val="6031"/>
              </a:lnSpc>
              <a:buFont typeface="Arial"/>
              <a:buChar char="•"/>
            </a:pPr>
            <a:r>
              <a:rPr lang="en-US" sz="4308" dirty="0">
                <a:solidFill>
                  <a:srgbClr val="243B55"/>
                </a:solidFill>
                <a:latin typeface="Public Sans"/>
                <a:ea typeface="Public Sans"/>
                <a:cs typeface="Public Sans"/>
                <a:sym typeface="Public Sans"/>
              </a:rPr>
              <a:t>25% increase in feature adoption</a:t>
            </a:r>
          </a:p>
          <a:p>
            <a:pPr marL="930172" lvl="1" indent="-465086" algn="l">
              <a:lnSpc>
                <a:spcPts val="6031"/>
              </a:lnSpc>
              <a:buFont typeface="Arial"/>
              <a:buChar char="•"/>
            </a:pPr>
            <a:r>
              <a:rPr lang="en-US" sz="4308" dirty="0">
                <a:solidFill>
                  <a:srgbClr val="243B55"/>
                </a:solidFill>
                <a:latin typeface="Public Sans"/>
                <a:ea typeface="Public Sans"/>
                <a:cs typeface="Public Sans"/>
                <a:sym typeface="Public Sans"/>
              </a:rPr>
              <a:t>30% drop in default rate</a:t>
            </a:r>
          </a:p>
          <a:p>
            <a:pPr marL="930172" lvl="1" indent="-465086" algn="l">
              <a:lnSpc>
                <a:spcPts val="6031"/>
              </a:lnSpc>
              <a:buFont typeface="Arial"/>
              <a:buChar char="•"/>
            </a:pPr>
            <a:r>
              <a:rPr lang="en-US" sz="4308" dirty="0">
                <a:solidFill>
                  <a:srgbClr val="243B55"/>
                </a:solidFill>
                <a:latin typeface="Public Sans"/>
                <a:ea typeface="Public Sans"/>
                <a:cs typeface="Public Sans"/>
                <a:sym typeface="Public Sans"/>
              </a:rPr>
              <a:t>Enhanced user satisfaction and lifetime value</a:t>
            </a:r>
          </a:p>
          <a:p>
            <a:pPr algn="l">
              <a:lnSpc>
                <a:spcPts val="6031"/>
              </a:lnSpc>
            </a:pPr>
            <a:endParaRPr lang="en-US" sz="4308" dirty="0">
              <a:solidFill>
                <a:srgbClr val="243B55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75465" y="-4588628"/>
            <a:ext cx="8000049" cy="6875042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318" y="0"/>
              <a:ext cx="800164" cy="698500"/>
            </a:xfrm>
            <a:custGeom>
              <a:avLst/>
              <a:gdLst/>
              <a:ahLst/>
              <a:cxnLst/>
              <a:rect l="l" t="t" r="r" b="b"/>
              <a:pathLst>
                <a:path w="800164" h="698500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22558" y="-367861"/>
            <a:ext cx="2618432" cy="690611"/>
          </a:xfrm>
          <a:custGeom>
            <a:avLst/>
            <a:gdLst/>
            <a:ahLst/>
            <a:cxnLst/>
            <a:rect l="l" t="t" r="r" b="b"/>
            <a:pathLst>
              <a:path w="2618432" h="690611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2268514" y="-1094021"/>
            <a:ext cx="3297214" cy="2833543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998053" y="8601993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043734" y="9851941"/>
            <a:ext cx="4728496" cy="537986"/>
            <a:chOff x="0" y="0"/>
            <a:chExt cx="1245365" cy="1416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5365" cy="141692"/>
            </a:xfrm>
            <a:custGeom>
              <a:avLst/>
              <a:gdLst/>
              <a:ahLst/>
              <a:cxnLst/>
              <a:rect l="l" t="t" r="r" b="b"/>
              <a:pathLst>
                <a:path w="1245365" h="141692">
                  <a:moveTo>
                    <a:pt x="70846" y="0"/>
                  </a:moveTo>
                  <a:lnTo>
                    <a:pt x="1174519" y="0"/>
                  </a:lnTo>
                  <a:cubicBezTo>
                    <a:pt x="1193309" y="0"/>
                    <a:pt x="1211329" y="7464"/>
                    <a:pt x="1224615" y="20750"/>
                  </a:cubicBezTo>
                  <a:cubicBezTo>
                    <a:pt x="1237901" y="34036"/>
                    <a:pt x="1245365" y="52056"/>
                    <a:pt x="1245365" y="70846"/>
                  </a:cubicBezTo>
                  <a:lnTo>
                    <a:pt x="1245365" y="70846"/>
                  </a:lnTo>
                  <a:cubicBezTo>
                    <a:pt x="1245365" y="109973"/>
                    <a:pt x="1213647" y="141692"/>
                    <a:pt x="1174519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245365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328211" y="8954317"/>
            <a:ext cx="3389686" cy="2665365"/>
            <a:chOff x="0" y="0"/>
            <a:chExt cx="696717" cy="547840"/>
          </a:xfrm>
        </p:grpSpPr>
        <p:sp>
          <p:nvSpPr>
            <p:cNvPr id="14" name="Freeform 14"/>
            <p:cNvSpPr/>
            <p:nvPr/>
          </p:nvSpPr>
          <p:spPr>
            <a:xfrm>
              <a:off x="8289" y="0"/>
              <a:ext cx="680138" cy="547840"/>
            </a:xfrm>
            <a:custGeom>
              <a:avLst/>
              <a:gdLst/>
              <a:ahLst/>
              <a:cxnLst/>
              <a:rect l="l" t="t" r="r" b="b"/>
              <a:pathLst>
                <a:path w="680138" h="547840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7507534" y="10040757"/>
            <a:ext cx="840062" cy="492487"/>
          </a:xfrm>
          <a:custGeom>
            <a:avLst/>
            <a:gdLst/>
            <a:ahLst/>
            <a:cxnLst/>
            <a:rect l="l" t="t" r="r" b="b"/>
            <a:pathLst>
              <a:path w="840062" h="492487">
                <a:moveTo>
                  <a:pt x="0" y="0"/>
                </a:moveTo>
                <a:lnTo>
                  <a:pt x="840062" y="0"/>
                </a:lnTo>
                <a:lnTo>
                  <a:pt x="840062" y="492486"/>
                </a:lnTo>
                <a:lnTo>
                  <a:pt x="0" y="49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807722" y="712152"/>
            <a:ext cx="13147845" cy="90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93"/>
              </a:lnSpc>
              <a:spcBef>
                <a:spcPct val="0"/>
              </a:spcBef>
            </a:pPr>
            <a:r>
              <a:rPr lang="en-US" sz="5754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837752" y="4774474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20%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139804" y="6793979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30%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07186" y="6905714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25%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53456" y="5615403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10%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87347" y="2855115"/>
            <a:ext cx="16340218" cy="6829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0172" lvl="1" indent="-465086" algn="l">
              <a:lnSpc>
                <a:spcPts val="6031"/>
              </a:lnSpc>
              <a:buFont typeface="Arial"/>
              <a:buChar char="•"/>
            </a:pPr>
            <a:r>
              <a:rPr lang="en-US" sz="4308" dirty="0">
                <a:solidFill>
                  <a:srgbClr val="243B55"/>
                </a:solidFill>
                <a:latin typeface="Public Sans"/>
                <a:ea typeface="Public Sans"/>
                <a:cs typeface="Public Sans"/>
                <a:sym typeface="Public Sans"/>
              </a:rPr>
              <a:t>Data reveals clear opportunities to improve engagement, reduce defaults, and retain users.</a:t>
            </a:r>
          </a:p>
          <a:p>
            <a:pPr marL="930172" lvl="1" indent="-465086" algn="l">
              <a:lnSpc>
                <a:spcPts val="6031"/>
              </a:lnSpc>
              <a:buFont typeface="Arial"/>
              <a:buChar char="•"/>
            </a:pPr>
            <a:r>
              <a:rPr lang="en-US" sz="4308" dirty="0">
                <a:solidFill>
                  <a:srgbClr val="243B55"/>
                </a:solidFill>
                <a:latin typeface="Public Sans"/>
                <a:ea typeface="Public Sans"/>
                <a:cs typeface="Public Sans"/>
                <a:sym typeface="Public Sans"/>
              </a:rPr>
              <a:t>Focusing on user segmentation, proactive communication, and feature optimization will drive measurable business outcomes.</a:t>
            </a:r>
          </a:p>
          <a:p>
            <a:pPr marL="930172" lvl="1" indent="-465086" algn="l">
              <a:lnSpc>
                <a:spcPts val="6031"/>
              </a:lnSpc>
              <a:buFont typeface="Arial"/>
              <a:buChar char="•"/>
            </a:pPr>
            <a:r>
              <a:rPr lang="en-US" sz="4308" dirty="0">
                <a:solidFill>
                  <a:srgbClr val="243B55"/>
                </a:solidFill>
                <a:latin typeface="Public Sans"/>
                <a:ea typeface="Public Sans"/>
                <a:cs typeface="Public Sans"/>
                <a:sym typeface="Public Sans"/>
              </a:rPr>
              <a:t>With the right UX and product interventions, </a:t>
            </a:r>
            <a:r>
              <a:rPr lang="en-US" sz="4308" dirty="0" err="1">
                <a:solidFill>
                  <a:srgbClr val="243B55"/>
                </a:solidFill>
                <a:latin typeface="Public Sans"/>
                <a:ea typeface="Public Sans"/>
                <a:cs typeface="Public Sans"/>
                <a:sym typeface="Public Sans"/>
              </a:rPr>
              <a:t>PaySwift</a:t>
            </a:r>
            <a:r>
              <a:rPr lang="en-US" sz="4308" dirty="0">
                <a:solidFill>
                  <a:srgbClr val="243B55"/>
                </a:solidFill>
                <a:latin typeface="Public Sans"/>
                <a:ea typeface="Public Sans"/>
                <a:cs typeface="Public Sans"/>
                <a:sym typeface="Public Sans"/>
              </a:rPr>
              <a:t> can foster long-term loyalty and financial wellbeing for its customers.</a:t>
            </a:r>
          </a:p>
          <a:p>
            <a:pPr algn="l">
              <a:lnSpc>
                <a:spcPts val="6031"/>
              </a:lnSpc>
            </a:pPr>
            <a:endParaRPr lang="en-US" sz="4308" dirty="0">
              <a:solidFill>
                <a:srgbClr val="243B55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125550" y="-3296953"/>
            <a:ext cx="8555124" cy="4688015"/>
            <a:chOff x="0" y="0"/>
            <a:chExt cx="999749" cy="547840"/>
          </a:xfrm>
        </p:grpSpPr>
        <p:sp>
          <p:nvSpPr>
            <p:cNvPr id="4" name="Freeform 4"/>
            <p:cNvSpPr/>
            <p:nvPr/>
          </p:nvSpPr>
          <p:spPr>
            <a:xfrm>
              <a:off x="3284" y="0"/>
              <a:ext cx="993180" cy="547840"/>
            </a:xfrm>
            <a:custGeom>
              <a:avLst/>
              <a:gdLst/>
              <a:ahLst/>
              <a:cxnLst/>
              <a:rect l="l" t="t" r="r" b="b"/>
              <a:pathLst>
                <a:path w="993180" h="547840">
                  <a:moveTo>
                    <a:pt x="988377" y="284822"/>
                  </a:moveTo>
                  <a:lnTo>
                    <a:pt x="801352" y="536938"/>
                  </a:lnTo>
                  <a:cubicBezTo>
                    <a:pt x="796264" y="543796"/>
                    <a:pt x="788230" y="547840"/>
                    <a:pt x="779690" y="547840"/>
                  </a:cubicBezTo>
                  <a:lnTo>
                    <a:pt x="213490" y="547840"/>
                  </a:lnTo>
                  <a:cubicBezTo>
                    <a:pt x="204951" y="547840"/>
                    <a:pt x="196916" y="543796"/>
                    <a:pt x="191829" y="536938"/>
                  </a:cubicBezTo>
                  <a:lnTo>
                    <a:pt x="4803" y="284822"/>
                  </a:lnTo>
                  <a:cubicBezTo>
                    <a:pt x="0" y="278347"/>
                    <a:pt x="0" y="269492"/>
                    <a:pt x="4803" y="263018"/>
                  </a:cubicBezTo>
                  <a:lnTo>
                    <a:pt x="191829" y="10902"/>
                  </a:lnTo>
                  <a:cubicBezTo>
                    <a:pt x="196916" y="4044"/>
                    <a:pt x="204951" y="0"/>
                    <a:pt x="213490" y="0"/>
                  </a:cubicBezTo>
                  <a:lnTo>
                    <a:pt x="779690" y="0"/>
                  </a:lnTo>
                  <a:cubicBezTo>
                    <a:pt x="788230" y="0"/>
                    <a:pt x="796264" y="4044"/>
                    <a:pt x="801352" y="10902"/>
                  </a:cubicBezTo>
                  <a:lnTo>
                    <a:pt x="988377" y="263018"/>
                  </a:lnTo>
                  <a:cubicBezTo>
                    <a:pt x="993180" y="269492"/>
                    <a:pt x="993180" y="278347"/>
                    <a:pt x="988377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7176984">
            <a:off x="11057937" y="3307535"/>
            <a:ext cx="14260162" cy="7068925"/>
          </a:xfrm>
          <a:custGeom>
            <a:avLst/>
            <a:gdLst/>
            <a:ahLst/>
            <a:cxnLst/>
            <a:rect l="l" t="t" r="r" b="b"/>
            <a:pathLst>
              <a:path w="14260162" h="7068925">
                <a:moveTo>
                  <a:pt x="0" y="0"/>
                </a:moveTo>
                <a:lnTo>
                  <a:pt x="14260162" y="0"/>
                </a:lnTo>
                <a:lnTo>
                  <a:pt x="14260162" y="7068925"/>
                </a:lnTo>
                <a:lnTo>
                  <a:pt x="0" y="706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6085" r="-2211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103379" y="8592533"/>
            <a:ext cx="3297214" cy="2833543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642699" y="-196194"/>
            <a:ext cx="10502929" cy="9025955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4813" y="0"/>
              <a:ext cx="803175" cy="698500"/>
            </a:xfrm>
            <a:custGeom>
              <a:avLst/>
              <a:gdLst/>
              <a:ahLst/>
              <a:cxnLst/>
              <a:rect l="l" t="t" r="r" b="b"/>
              <a:pathLst>
                <a:path w="803175" h="698500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F4892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3634036" y="-4274165"/>
            <a:ext cx="12935908" cy="5977256"/>
            <a:chOff x="0" y="0"/>
            <a:chExt cx="1511686" cy="698500"/>
          </a:xfrm>
        </p:grpSpPr>
        <p:sp>
          <p:nvSpPr>
            <p:cNvPr id="14" name="Freeform 14"/>
            <p:cNvSpPr/>
            <p:nvPr/>
          </p:nvSpPr>
          <p:spPr>
            <a:xfrm>
              <a:off x="3907" y="0"/>
              <a:ext cx="1503871" cy="698500"/>
            </a:xfrm>
            <a:custGeom>
              <a:avLst/>
              <a:gdLst/>
              <a:ahLst/>
              <a:cxnLst/>
              <a:rect l="l" t="t" r="r" b="b"/>
              <a:pathLst>
                <a:path w="1503871" h="698500">
                  <a:moveTo>
                    <a:pt x="1497545" y="366838"/>
                  </a:moveTo>
                  <a:lnTo>
                    <a:pt x="1314812" y="680912"/>
                  </a:lnTo>
                  <a:cubicBezTo>
                    <a:pt x="1308476" y="691801"/>
                    <a:pt x="1296828" y="698500"/>
                    <a:pt x="1284230" y="698500"/>
                  </a:cubicBezTo>
                  <a:lnTo>
                    <a:pt x="219641" y="698500"/>
                  </a:lnTo>
                  <a:cubicBezTo>
                    <a:pt x="207043" y="698500"/>
                    <a:pt x="195395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5" y="6699"/>
                    <a:pt x="207043" y="0"/>
                    <a:pt x="219641" y="0"/>
                  </a:cubicBezTo>
                  <a:lnTo>
                    <a:pt x="1284230" y="0"/>
                  </a:lnTo>
                  <a:cubicBezTo>
                    <a:pt x="1296828" y="0"/>
                    <a:pt x="1308476" y="6699"/>
                    <a:pt x="1314812" y="17588"/>
                  </a:cubicBezTo>
                  <a:lnTo>
                    <a:pt x="1497545" y="331662"/>
                  </a:lnTo>
                  <a:cubicBezTo>
                    <a:pt x="1503871" y="342534"/>
                    <a:pt x="1503871" y="355966"/>
                    <a:pt x="1497545" y="366838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1283086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3827403">
            <a:off x="11612214" y="5316481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-305557" y="9942210"/>
            <a:ext cx="4377976" cy="537986"/>
            <a:chOff x="0" y="0"/>
            <a:chExt cx="1153047" cy="1416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53047" cy="141692"/>
            </a:xfrm>
            <a:custGeom>
              <a:avLst/>
              <a:gdLst/>
              <a:ahLst/>
              <a:cxnLst/>
              <a:rect l="l" t="t" r="r" b="b"/>
              <a:pathLst>
                <a:path w="1153047" h="141692">
                  <a:moveTo>
                    <a:pt x="70846" y="0"/>
                  </a:moveTo>
                  <a:lnTo>
                    <a:pt x="1082201" y="0"/>
                  </a:lnTo>
                  <a:cubicBezTo>
                    <a:pt x="1100991" y="0"/>
                    <a:pt x="1119011" y="7464"/>
                    <a:pt x="1132297" y="20750"/>
                  </a:cubicBezTo>
                  <a:cubicBezTo>
                    <a:pt x="1145583" y="34036"/>
                    <a:pt x="1153047" y="52056"/>
                    <a:pt x="1153047" y="70846"/>
                  </a:cubicBezTo>
                  <a:lnTo>
                    <a:pt x="1153047" y="70846"/>
                  </a:lnTo>
                  <a:cubicBezTo>
                    <a:pt x="1153047" y="89635"/>
                    <a:pt x="1145583" y="107655"/>
                    <a:pt x="1132297" y="120942"/>
                  </a:cubicBezTo>
                  <a:cubicBezTo>
                    <a:pt x="1119011" y="134228"/>
                    <a:pt x="1100991" y="141692"/>
                    <a:pt x="108220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15304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009966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588752" y="-39888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886294" y="5771621"/>
            <a:ext cx="7786186" cy="1449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5"/>
              </a:lnSpc>
            </a:pPr>
            <a:r>
              <a:rPr lang="en-US" sz="9529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 YOU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88823" y="737441"/>
            <a:ext cx="2555065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payswift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443720" y="3273975"/>
            <a:ext cx="10502929" cy="9025955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4813" y="0"/>
              <a:ext cx="803175" cy="698500"/>
            </a:xfrm>
            <a:custGeom>
              <a:avLst/>
              <a:gdLst/>
              <a:ahLst/>
              <a:cxnLst/>
              <a:rect l="l" t="t" r="r" b="b"/>
              <a:pathLst>
                <a:path w="803175" h="698500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9562753" y="9348534"/>
            <a:ext cx="3759752" cy="3332081"/>
          </a:xfrm>
          <a:custGeom>
            <a:avLst/>
            <a:gdLst/>
            <a:ahLst/>
            <a:cxnLst/>
            <a:rect l="l" t="t" r="r" b="b"/>
            <a:pathLst>
              <a:path w="3759752" h="3332081">
                <a:moveTo>
                  <a:pt x="0" y="3332081"/>
                </a:moveTo>
                <a:lnTo>
                  <a:pt x="3759752" y="3332081"/>
                </a:lnTo>
                <a:lnTo>
                  <a:pt x="3759752" y="0"/>
                </a:lnTo>
                <a:lnTo>
                  <a:pt x="0" y="0"/>
                </a:lnTo>
                <a:lnTo>
                  <a:pt x="0" y="3332081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038415" y="3810817"/>
            <a:ext cx="3389686" cy="2665365"/>
            <a:chOff x="0" y="0"/>
            <a:chExt cx="696717" cy="547840"/>
          </a:xfrm>
        </p:grpSpPr>
        <p:sp>
          <p:nvSpPr>
            <p:cNvPr id="8" name="Freeform 8"/>
            <p:cNvSpPr/>
            <p:nvPr/>
          </p:nvSpPr>
          <p:spPr>
            <a:xfrm>
              <a:off x="8289" y="0"/>
              <a:ext cx="680138" cy="547840"/>
            </a:xfrm>
            <a:custGeom>
              <a:avLst/>
              <a:gdLst/>
              <a:ahLst/>
              <a:cxnLst/>
              <a:rect l="l" t="t" r="r" b="b"/>
              <a:pathLst>
                <a:path w="680138" h="547840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7353578">
            <a:off x="1207125" y="8414815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978345" y="6920033"/>
            <a:ext cx="3730241" cy="3205676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3587" y="0"/>
              <a:ext cx="805626" cy="698500"/>
            </a:xfrm>
            <a:custGeom>
              <a:avLst/>
              <a:gdLst/>
              <a:ahLst/>
              <a:cxnLst/>
              <a:rect l="l" t="t" r="r" b="b"/>
              <a:pathLst>
                <a:path w="805626" h="698500">
                  <a:moveTo>
                    <a:pt x="799819" y="365395"/>
                  </a:moveTo>
                  <a:lnTo>
                    <a:pt x="615407" y="682355"/>
                  </a:lnTo>
                  <a:cubicBezTo>
                    <a:pt x="609591" y="692351"/>
                    <a:pt x="598899" y="698500"/>
                    <a:pt x="587334" y="698500"/>
                  </a:cubicBezTo>
                  <a:lnTo>
                    <a:pt x="218292" y="698500"/>
                  </a:lnTo>
                  <a:cubicBezTo>
                    <a:pt x="206727" y="698500"/>
                    <a:pt x="196035" y="692351"/>
                    <a:pt x="190219" y="682355"/>
                  </a:cubicBezTo>
                  <a:lnTo>
                    <a:pt x="5807" y="365395"/>
                  </a:lnTo>
                  <a:cubicBezTo>
                    <a:pt x="0" y="355415"/>
                    <a:pt x="0" y="343085"/>
                    <a:pt x="5807" y="333105"/>
                  </a:cubicBezTo>
                  <a:lnTo>
                    <a:pt x="190219" y="16145"/>
                  </a:lnTo>
                  <a:cubicBezTo>
                    <a:pt x="196035" y="6149"/>
                    <a:pt x="206727" y="0"/>
                    <a:pt x="218292" y="0"/>
                  </a:cubicBezTo>
                  <a:lnTo>
                    <a:pt x="587334" y="0"/>
                  </a:lnTo>
                  <a:cubicBezTo>
                    <a:pt x="598899" y="0"/>
                    <a:pt x="609591" y="6149"/>
                    <a:pt x="615407" y="16145"/>
                  </a:cubicBezTo>
                  <a:lnTo>
                    <a:pt x="799819" y="333105"/>
                  </a:lnTo>
                  <a:cubicBezTo>
                    <a:pt x="805626" y="343085"/>
                    <a:pt x="805626" y="355415"/>
                    <a:pt x="799819" y="3653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451356" y="2283375"/>
            <a:ext cx="10159941" cy="8731199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5268" y="0"/>
              <a:ext cx="802265" cy="698500"/>
            </a:xfrm>
            <a:custGeom>
              <a:avLst/>
              <a:gdLst/>
              <a:ahLst/>
              <a:cxnLst/>
              <a:rect l="l" t="t" r="r" b="b"/>
              <a:pathLst>
                <a:path w="802265" h="698500">
                  <a:moveTo>
                    <a:pt x="793737" y="372961"/>
                  </a:moveTo>
                  <a:lnTo>
                    <a:pt x="618127" y="674789"/>
                  </a:lnTo>
                  <a:cubicBezTo>
                    <a:pt x="609586" y="689469"/>
                    <a:pt x="593884" y="698500"/>
                    <a:pt x="576900" y="698500"/>
                  </a:cubicBezTo>
                  <a:lnTo>
                    <a:pt x="225364" y="698500"/>
                  </a:lnTo>
                  <a:cubicBezTo>
                    <a:pt x="208380" y="698500"/>
                    <a:pt x="192678" y="689469"/>
                    <a:pt x="184137" y="674789"/>
                  </a:cubicBezTo>
                  <a:lnTo>
                    <a:pt x="8527" y="372961"/>
                  </a:lnTo>
                  <a:cubicBezTo>
                    <a:pt x="0" y="358304"/>
                    <a:pt x="0" y="340196"/>
                    <a:pt x="8527" y="325539"/>
                  </a:cubicBezTo>
                  <a:lnTo>
                    <a:pt x="184137" y="23711"/>
                  </a:lnTo>
                  <a:cubicBezTo>
                    <a:pt x="192678" y="9031"/>
                    <a:pt x="208380" y="0"/>
                    <a:pt x="225364" y="0"/>
                  </a:cubicBezTo>
                  <a:lnTo>
                    <a:pt x="576900" y="0"/>
                  </a:lnTo>
                  <a:cubicBezTo>
                    <a:pt x="593884" y="0"/>
                    <a:pt x="609586" y="9031"/>
                    <a:pt x="618127" y="23711"/>
                  </a:cubicBezTo>
                  <a:lnTo>
                    <a:pt x="793737" y="325539"/>
                  </a:lnTo>
                  <a:cubicBezTo>
                    <a:pt x="802264" y="340196"/>
                    <a:pt x="802264" y="358304"/>
                    <a:pt x="793737" y="372961"/>
                  </a:cubicBezTo>
                  <a:close/>
                </a:path>
              </a:pathLst>
            </a:custGeom>
            <a:blipFill>
              <a:blip r:embed="rId6"/>
              <a:stretch>
                <a:fillRect l="-15443" r="-15443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5708585" y="1826175"/>
            <a:ext cx="749433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442629" y="-5751980"/>
            <a:ext cx="10502929" cy="9025955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4813" y="0"/>
              <a:ext cx="803175" cy="698500"/>
            </a:xfrm>
            <a:custGeom>
              <a:avLst/>
              <a:gdLst/>
              <a:ahLst/>
              <a:cxnLst/>
              <a:rect l="l" t="t" r="r" b="b"/>
              <a:pathLst>
                <a:path w="803175" h="698500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21" name="Freeform 21"/>
            <p:cNvSpPr/>
            <p:nvPr/>
          </p:nvSpPr>
          <p:spPr>
            <a:xfrm>
              <a:off x="6318" y="0"/>
              <a:ext cx="800164" cy="698500"/>
            </a:xfrm>
            <a:custGeom>
              <a:avLst/>
              <a:gdLst/>
              <a:ahLst/>
              <a:cxnLst/>
              <a:rect l="l" t="t" r="r" b="b"/>
              <a:pathLst>
                <a:path w="800164" h="698500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925325" y="440431"/>
            <a:ext cx="3297214" cy="2833543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-988600" y="-658846"/>
            <a:ext cx="2966944" cy="2570115"/>
          </a:xfrm>
          <a:custGeom>
            <a:avLst/>
            <a:gdLst/>
            <a:ahLst/>
            <a:cxnLst/>
            <a:rect l="l" t="t" r="r" b="b"/>
            <a:pathLst>
              <a:path w="2966944" h="2570115">
                <a:moveTo>
                  <a:pt x="0" y="0"/>
                </a:moveTo>
                <a:lnTo>
                  <a:pt x="2966945" y="0"/>
                </a:lnTo>
                <a:lnTo>
                  <a:pt x="2966945" y="2570115"/>
                </a:lnTo>
                <a:lnTo>
                  <a:pt x="0" y="25701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675504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3573908" y="-444369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7059209" y="3207300"/>
            <a:ext cx="9034982" cy="793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2665" dirty="0" err="1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PaySwift</a:t>
            </a:r>
            <a:r>
              <a:rPr lang="en-US" sz="2665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Ghana is a growing fintech company offering:</a:t>
            </a:r>
          </a:p>
          <a:p>
            <a:pPr marL="575540" lvl="1" indent="-287770" algn="l">
              <a:lnSpc>
                <a:spcPts val="3732"/>
              </a:lnSpc>
              <a:buFont typeface="Arial"/>
              <a:buChar char="•"/>
            </a:pPr>
            <a:r>
              <a:rPr lang="en-US" sz="2665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Mobile payment solutions</a:t>
            </a:r>
          </a:p>
          <a:p>
            <a:pPr marL="575540" lvl="1" indent="-287770" algn="l">
              <a:lnSpc>
                <a:spcPts val="3732"/>
              </a:lnSpc>
              <a:buFont typeface="Arial"/>
              <a:buChar char="•"/>
            </a:pPr>
            <a:r>
              <a:rPr lang="en-US" sz="2665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Micro-loans &amp; credit scoring</a:t>
            </a:r>
          </a:p>
          <a:p>
            <a:pPr marL="575540" lvl="1" indent="-287770" algn="l">
              <a:lnSpc>
                <a:spcPts val="3732"/>
              </a:lnSpc>
              <a:buFont typeface="Arial"/>
              <a:buChar char="•"/>
            </a:pPr>
            <a:r>
              <a:rPr lang="en-US" sz="2665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Personal finance management tools</a:t>
            </a:r>
          </a:p>
          <a:p>
            <a:pPr algn="l">
              <a:lnSpc>
                <a:spcPts val="3732"/>
              </a:lnSpc>
            </a:pPr>
            <a:r>
              <a:rPr lang="en-US" sz="2665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Despite its potential, the company faces key challenges:</a:t>
            </a:r>
          </a:p>
          <a:p>
            <a:pPr marL="575540" lvl="1" indent="-287770" algn="l">
              <a:lnSpc>
                <a:spcPts val="3732"/>
              </a:lnSpc>
              <a:buFont typeface="Arial"/>
              <a:buChar char="•"/>
            </a:pPr>
            <a:r>
              <a:rPr lang="en-US" sz="2665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Low adoption of certain features</a:t>
            </a:r>
          </a:p>
          <a:p>
            <a:pPr marL="575540" lvl="1" indent="-287770" algn="l">
              <a:lnSpc>
                <a:spcPts val="3732"/>
              </a:lnSpc>
              <a:buFont typeface="Arial"/>
              <a:buChar char="•"/>
            </a:pPr>
            <a:r>
              <a:rPr lang="en-US" sz="2665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High loan default rates</a:t>
            </a:r>
          </a:p>
          <a:p>
            <a:pPr marL="575540" lvl="1" indent="-287770" algn="l">
              <a:lnSpc>
                <a:spcPts val="3732"/>
              </a:lnSpc>
              <a:buFont typeface="Arial"/>
              <a:buChar char="•"/>
            </a:pPr>
            <a:r>
              <a:rPr lang="en-US" sz="2665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Rising customer churn</a:t>
            </a:r>
          </a:p>
          <a:p>
            <a:pPr algn="l">
              <a:lnSpc>
                <a:spcPts val="3732"/>
              </a:lnSpc>
            </a:pPr>
            <a:r>
              <a:rPr lang="en-US" sz="2665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This analysis explores user behavior, default risk, and churn patterns to deliver data-driven recommendations for improving engagement, retention, and financial performance.</a:t>
            </a:r>
          </a:p>
          <a:p>
            <a:pPr algn="l">
              <a:lnSpc>
                <a:spcPts val="3732"/>
              </a:lnSpc>
            </a:pPr>
            <a:endParaRPr lang="en-US" sz="2665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732"/>
              </a:lnSpc>
            </a:pPr>
            <a:r>
              <a:rPr lang="en-US" sz="2665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Key Question: How can we use data to increase feature adoption, reduce defaults, and improve retention?</a:t>
            </a:r>
          </a:p>
          <a:p>
            <a:pPr algn="l">
              <a:lnSpc>
                <a:spcPts val="3732"/>
              </a:lnSpc>
            </a:pPr>
            <a:endParaRPr lang="en-US" sz="2665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732"/>
              </a:lnSpc>
            </a:pPr>
            <a:endParaRPr lang="en-US" sz="2665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4" name="Freeform 4"/>
            <p:cNvSpPr/>
            <p:nvPr/>
          </p:nvSpPr>
          <p:spPr>
            <a:xfrm>
              <a:off x="6547" y="0"/>
              <a:ext cx="683623" cy="702000"/>
            </a:xfrm>
            <a:custGeom>
              <a:avLst/>
              <a:gdLst/>
              <a:ahLst/>
              <a:cxnLst/>
              <a:rect l="l" t="t" r="r" b="b"/>
              <a:pathLst>
                <a:path w="683623" h="702000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936718" y="4117521"/>
            <a:ext cx="16273838" cy="1902563"/>
            <a:chOff x="0" y="0"/>
            <a:chExt cx="4286114" cy="5010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6114" cy="501087"/>
            </a:xfrm>
            <a:custGeom>
              <a:avLst/>
              <a:gdLst/>
              <a:ahLst/>
              <a:cxnLst/>
              <a:rect l="l" t="t" r="r" b="b"/>
              <a:pathLst>
                <a:path w="4286114" h="501087">
                  <a:moveTo>
                    <a:pt x="47573" y="0"/>
                  </a:moveTo>
                  <a:lnTo>
                    <a:pt x="4238541" y="0"/>
                  </a:lnTo>
                  <a:cubicBezTo>
                    <a:pt x="4251158" y="0"/>
                    <a:pt x="4263258" y="5012"/>
                    <a:pt x="4272180" y="13934"/>
                  </a:cubicBezTo>
                  <a:cubicBezTo>
                    <a:pt x="4281101" y="22855"/>
                    <a:pt x="4286114" y="34956"/>
                    <a:pt x="4286114" y="47573"/>
                  </a:cubicBezTo>
                  <a:lnTo>
                    <a:pt x="4286114" y="453514"/>
                  </a:lnTo>
                  <a:cubicBezTo>
                    <a:pt x="4286114" y="466131"/>
                    <a:pt x="4281101" y="478231"/>
                    <a:pt x="4272180" y="487153"/>
                  </a:cubicBezTo>
                  <a:cubicBezTo>
                    <a:pt x="4263258" y="496074"/>
                    <a:pt x="4251158" y="501087"/>
                    <a:pt x="4238541" y="501087"/>
                  </a:cubicBezTo>
                  <a:lnTo>
                    <a:pt x="47573" y="501087"/>
                  </a:lnTo>
                  <a:cubicBezTo>
                    <a:pt x="34956" y="501087"/>
                    <a:pt x="22855" y="496074"/>
                    <a:pt x="13934" y="487153"/>
                  </a:cubicBezTo>
                  <a:cubicBezTo>
                    <a:pt x="5012" y="478231"/>
                    <a:pt x="0" y="466131"/>
                    <a:pt x="0" y="453514"/>
                  </a:cubicBezTo>
                  <a:lnTo>
                    <a:pt x="0" y="47573"/>
                  </a:lnTo>
                  <a:cubicBezTo>
                    <a:pt x="0" y="34956"/>
                    <a:pt x="5012" y="22855"/>
                    <a:pt x="13934" y="13934"/>
                  </a:cubicBezTo>
                  <a:cubicBezTo>
                    <a:pt x="22855" y="5012"/>
                    <a:pt x="34956" y="0"/>
                    <a:pt x="47573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286114" cy="548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077486" y="4344414"/>
            <a:ext cx="1833367" cy="1833367"/>
          </a:xfrm>
          <a:custGeom>
            <a:avLst/>
            <a:gdLst/>
            <a:ahLst/>
            <a:cxnLst/>
            <a:rect l="l" t="t" r="r" b="b"/>
            <a:pathLst>
              <a:path w="1833367" h="1833367">
                <a:moveTo>
                  <a:pt x="0" y="0"/>
                </a:moveTo>
                <a:lnTo>
                  <a:pt x="1833368" y="0"/>
                </a:lnTo>
                <a:lnTo>
                  <a:pt x="1833368" y="1833367"/>
                </a:lnTo>
                <a:lnTo>
                  <a:pt x="0" y="183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398835" y="4344414"/>
            <a:ext cx="1833367" cy="1833367"/>
          </a:xfrm>
          <a:custGeom>
            <a:avLst/>
            <a:gdLst/>
            <a:ahLst/>
            <a:cxnLst/>
            <a:rect l="l" t="t" r="r" b="b"/>
            <a:pathLst>
              <a:path w="1833367" h="1833367">
                <a:moveTo>
                  <a:pt x="0" y="0"/>
                </a:moveTo>
                <a:lnTo>
                  <a:pt x="1833367" y="0"/>
                </a:lnTo>
                <a:lnTo>
                  <a:pt x="1833367" y="1833367"/>
                </a:lnTo>
                <a:lnTo>
                  <a:pt x="0" y="183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7668" y="0"/>
              <a:ext cx="797465" cy="698500"/>
            </a:xfrm>
            <a:custGeom>
              <a:avLst/>
              <a:gdLst/>
              <a:ahLst/>
              <a:cxnLst/>
              <a:rect l="l" t="t" r="r" b="b"/>
              <a:pathLst>
                <a:path w="797465" h="698500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9219"/>
              <a:ext cx="698500" cy="794363"/>
            </a:xfrm>
            <a:custGeom>
              <a:avLst/>
              <a:gdLst/>
              <a:ahLst/>
              <a:cxnLst/>
              <a:rect l="l" t="t" r="r" b="b"/>
              <a:pathLst>
                <a:path w="698500" h="794363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23" name="Freeform 23"/>
            <p:cNvSpPr/>
            <p:nvPr/>
          </p:nvSpPr>
          <p:spPr>
            <a:xfrm>
              <a:off x="1606" y="0"/>
              <a:ext cx="2049902" cy="698500"/>
            </a:xfrm>
            <a:custGeom>
              <a:avLst/>
              <a:gdLst/>
              <a:ahLst/>
              <a:cxnLst/>
              <a:rect l="l" t="t" r="r" b="b"/>
              <a:pathLst>
                <a:path w="2049902" h="698500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2919229" y="4730243"/>
            <a:ext cx="792580" cy="721248"/>
          </a:xfrm>
          <a:custGeom>
            <a:avLst/>
            <a:gdLst/>
            <a:ahLst/>
            <a:cxnLst/>
            <a:rect l="l" t="t" r="r" b="b"/>
            <a:pathLst>
              <a:path w="792580" h="721248">
                <a:moveTo>
                  <a:pt x="0" y="0"/>
                </a:moveTo>
                <a:lnTo>
                  <a:pt x="792580" y="0"/>
                </a:lnTo>
                <a:lnTo>
                  <a:pt x="792580" y="721248"/>
                </a:lnTo>
                <a:lnTo>
                  <a:pt x="0" y="7212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628981" y="4730243"/>
            <a:ext cx="730378" cy="721248"/>
          </a:xfrm>
          <a:custGeom>
            <a:avLst/>
            <a:gdLst/>
            <a:ahLst/>
            <a:cxnLst/>
            <a:rect l="l" t="t" r="r" b="b"/>
            <a:pathLst>
              <a:path w="730378" h="721248">
                <a:moveTo>
                  <a:pt x="0" y="0"/>
                </a:moveTo>
                <a:lnTo>
                  <a:pt x="730378" y="0"/>
                </a:lnTo>
                <a:lnTo>
                  <a:pt x="730378" y="721248"/>
                </a:lnTo>
                <a:lnTo>
                  <a:pt x="0" y="7212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028700" y="1582510"/>
            <a:ext cx="7494335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OBJECTIVES OF ANALYSIS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45255" y="5851344"/>
            <a:ext cx="7029760" cy="29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5"/>
              </a:lnSpc>
            </a:pPr>
            <a:endParaRPr dirty="0"/>
          </a:p>
          <a:p>
            <a:pPr marL="596060" lvl="1" indent="-298030" algn="l">
              <a:lnSpc>
                <a:spcPts val="3865"/>
              </a:lnSpc>
              <a:buFont typeface="Arial"/>
              <a:buChar char="•"/>
            </a:pPr>
            <a:r>
              <a:rPr lang="en-US" sz="276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Understand user behavior around feature usage and transactions</a:t>
            </a:r>
          </a:p>
          <a:p>
            <a:pPr marL="596060" lvl="1" indent="-298030" algn="l">
              <a:lnSpc>
                <a:spcPts val="3865"/>
              </a:lnSpc>
              <a:buFont typeface="Arial"/>
              <a:buChar char="•"/>
            </a:pPr>
            <a:r>
              <a:rPr lang="en-US" sz="276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Analyze repayment patterns and default risk</a:t>
            </a:r>
          </a:p>
          <a:p>
            <a:pPr algn="l">
              <a:lnSpc>
                <a:spcPts val="3865"/>
              </a:lnSpc>
            </a:pPr>
            <a:endParaRPr lang="en-US" sz="276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817857" y="8761916"/>
            <a:ext cx="7326143" cy="1783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9546" lvl="1" indent="-274773" algn="l">
              <a:lnSpc>
                <a:spcPts val="3563"/>
              </a:lnSpc>
              <a:buFont typeface="Arial"/>
              <a:buChar char="•"/>
            </a:pPr>
            <a:r>
              <a:rPr lang="en-US" sz="2545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Examine churn causes and trends</a:t>
            </a:r>
          </a:p>
          <a:p>
            <a:pPr marL="549546" lvl="1" indent="-274773" algn="l">
              <a:lnSpc>
                <a:spcPts val="3563"/>
              </a:lnSpc>
              <a:buFont typeface="Arial"/>
              <a:buChar char="•"/>
            </a:pPr>
            <a:r>
              <a:rPr lang="en-US" sz="2545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Provide actionable recommendations backed by data</a:t>
            </a:r>
          </a:p>
          <a:p>
            <a:pPr algn="ctr">
              <a:lnSpc>
                <a:spcPts val="3563"/>
              </a:lnSpc>
            </a:pPr>
            <a:endParaRPr lang="en-US" sz="2545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704183" y="2972814"/>
            <a:ext cx="6208122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METRICS</a:t>
            </a:r>
          </a:p>
          <a:p>
            <a:pPr algn="l">
              <a:lnSpc>
                <a:spcPts val="7200"/>
              </a:lnSpc>
            </a:pP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7200"/>
              </a:lnSpc>
            </a:pP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837239" y="6120631"/>
            <a:ext cx="6760447" cy="435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4"/>
              </a:lnSpc>
            </a:pPr>
            <a:endParaRPr dirty="0"/>
          </a:p>
          <a:p>
            <a:pPr marL="592804" lvl="1" indent="-296402" algn="l">
              <a:lnSpc>
                <a:spcPts val="3844"/>
              </a:lnSpc>
              <a:buFont typeface="Arial"/>
              <a:buChar char="•"/>
            </a:pPr>
            <a:r>
              <a:rPr lang="en-US" sz="2745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Churn Rate: 34%</a:t>
            </a:r>
          </a:p>
          <a:p>
            <a:pPr marL="592804" lvl="1" indent="-296402" algn="l">
              <a:lnSpc>
                <a:spcPts val="3844"/>
              </a:lnSpc>
              <a:buFont typeface="Arial"/>
              <a:buChar char="•"/>
            </a:pPr>
            <a:r>
              <a:rPr lang="en-US" sz="2745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High Risk Customers: 48%</a:t>
            </a:r>
          </a:p>
          <a:p>
            <a:pPr marL="592804" lvl="1" indent="-296402" algn="l">
              <a:lnSpc>
                <a:spcPts val="3844"/>
              </a:lnSpc>
              <a:buFont typeface="Arial"/>
              <a:buChar char="•"/>
            </a:pPr>
            <a:r>
              <a:rPr lang="en-US" sz="2745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Low Risk Customers: 34%</a:t>
            </a:r>
          </a:p>
          <a:p>
            <a:pPr marL="296402" lvl="1" algn="l">
              <a:lnSpc>
                <a:spcPts val="3844"/>
              </a:lnSpc>
            </a:pPr>
            <a:r>
              <a:rPr lang="en-US" sz="2745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Repayment Status</a:t>
            </a:r>
          </a:p>
          <a:p>
            <a:pPr marL="592804" lvl="1" indent="-296402" algn="l">
              <a:lnSpc>
                <a:spcPts val="3844"/>
              </a:lnSpc>
              <a:buFont typeface="Arial"/>
              <a:buChar char="•"/>
            </a:pPr>
            <a:r>
              <a:rPr lang="en-US" sz="2745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On-Time: 34%</a:t>
            </a:r>
          </a:p>
          <a:p>
            <a:pPr marL="592804" lvl="1" indent="-296402" algn="l">
              <a:lnSpc>
                <a:spcPts val="3844"/>
              </a:lnSpc>
              <a:buFont typeface="Arial"/>
              <a:buChar char="•"/>
            </a:pPr>
            <a:r>
              <a:rPr lang="en-US" sz="2745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Late Payment: 34%</a:t>
            </a:r>
          </a:p>
          <a:p>
            <a:pPr marL="592804" lvl="1" indent="-296402" algn="l">
              <a:lnSpc>
                <a:spcPts val="3844"/>
              </a:lnSpc>
              <a:buFont typeface="Arial"/>
              <a:buChar char="•"/>
            </a:pPr>
            <a:r>
              <a:rPr lang="en-US" sz="2745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Defaulted: 32%</a:t>
            </a:r>
          </a:p>
          <a:p>
            <a:pPr algn="l">
              <a:lnSpc>
                <a:spcPts val="3844"/>
              </a:lnSpc>
            </a:pPr>
            <a:endParaRPr lang="en-US" sz="2745" b="1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19109" y="131057"/>
            <a:ext cx="8874987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USAGE INSIGHTS</a:t>
            </a:r>
          </a:p>
          <a:p>
            <a:pPr algn="l">
              <a:lnSpc>
                <a:spcPts val="7200"/>
              </a:lnSpc>
            </a:pP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6318" y="0"/>
              <a:ext cx="800164" cy="698500"/>
            </a:xfrm>
            <a:custGeom>
              <a:avLst/>
              <a:gdLst/>
              <a:ahLst/>
              <a:cxnLst/>
              <a:rect l="l" t="t" r="r" b="b"/>
              <a:pathLst>
                <a:path w="800164" h="698500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4931289" y="7527527"/>
            <a:ext cx="8000049" cy="6875042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6318" y="0"/>
              <a:ext cx="800164" cy="698500"/>
            </a:xfrm>
            <a:custGeom>
              <a:avLst/>
              <a:gdLst/>
              <a:ahLst/>
              <a:cxnLst/>
              <a:rect l="l" t="t" r="r" b="b"/>
              <a:pathLst>
                <a:path w="800164" h="698500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789835" y="8417453"/>
            <a:ext cx="3297214" cy="2833543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/>
            <p:cNvSpPr/>
            <p:nvPr/>
          </p:nvSpPr>
          <p:spPr>
            <a:xfrm>
              <a:off x="8289" y="0"/>
              <a:ext cx="680138" cy="547840"/>
            </a:xfrm>
            <a:custGeom>
              <a:avLst/>
              <a:gdLst/>
              <a:ahLst/>
              <a:cxnLst/>
              <a:rect l="l" t="t" r="r" b="b"/>
              <a:pathLst>
                <a:path w="680138" h="547840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/>
            <p:cNvSpPr/>
            <p:nvPr/>
          </p:nvSpPr>
          <p:spPr>
            <a:xfrm>
              <a:off x="7293" y="0"/>
              <a:ext cx="682130" cy="547840"/>
            </a:xfrm>
            <a:custGeom>
              <a:avLst/>
              <a:gdLst/>
              <a:ahLst/>
              <a:cxnLst/>
              <a:rect l="l" t="t" r="r" b="b"/>
              <a:pathLst>
                <a:path w="682130" h="547840">
                  <a:moveTo>
                    <a:pt x="671465" y="298129"/>
                  </a:moveTo>
                  <a:lnTo>
                    <a:pt x="504182" y="523631"/>
                  </a:lnTo>
                  <a:cubicBezTo>
                    <a:pt x="492885" y="538860"/>
                    <a:pt x="475043" y="547840"/>
                    <a:pt x="456081" y="547840"/>
                  </a:cubicBezTo>
                  <a:lnTo>
                    <a:pt x="226050" y="547840"/>
                  </a:lnTo>
                  <a:cubicBezTo>
                    <a:pt x="207088" y="547840"/>
                    <a:pt x="189246" y="538860"/>
                    <a:pt x="177948" y="523631"/>
                  </a:cubicBezTo>
                  <a:lnTo>
                    <a:pt x="10666" y="298129"/>
                  </a:lnTo>
                  <a:cubicBezTo>
                    <a:pt x="0" y="283751"/>
                    <a:pt x="0" y="264088"/>
                    <a:pt x="10666" y="249711"/>
                  </a:cubicBezTo>
                  <a:lnTo>
                    <a:pt x="177948" y="24209"/>
                  </a:lnTo>
                  <a:cubicBezTo>
                    <a:pt x="189246" y="8980"/>
                    <a:pt x="207088" y="0"/>
                    <a:pt x="226050" y="0"/>
                  </a:cubicBezTo>
                  <a:lnTo>
                    <a:pt x="456081" y="0"/>
                  </a:lnTo>
                  <a:cubicBezTo>
                    <a:pt x="475043" y="0"/>
                    <a:pt x="492885" y="8980"/>
                    <a:pt x="504182" y="24209"/>
                  </a:cubicBezTo>
                  <a:lnTo>
                    <a:pt x="671465" y="249711"/>
                  </a:lnTo>
                  <a:cubicBezTo>
                    <a:pt x="682130" y="264088"/>
                    <a:pt x="682130" y="283751"/>
                    <a:pt x="671465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715568" y="4607934"/>
            <a:ext cx="706386" cy="532438"/>
          </a:xfrm>
          <a:custGeom>
            <a:avLst/>
            <a:gdLst/>
            <a:ahLst/>
            <a:cxnLst/>
            <a:rect l="l" t="t" r="r" b="b"/>
            <a:pathLst>
              <a:path w="706386" h="532438">
                <a:moveTo>
                  <a:pt x="0" y="0"/>
                </a:moveTo>
                <a:lnTo>
                  <a:pt x="706385" y="0"/>
                </a:lnTo>
                <a:lnTo>
                  <a:pt x="706385" y="532438"/>
                </a:lnTo>
                <a:lnTo>
                  <a:pt x="0" y="5324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229024" y="4483596"/>
            <a:ext cx="784055" cy="781115"/>
          </a:xfrm>
          <a:custGeom>
            <a:avLst/>
            <a:gdLst/>
            <a:ahLst/>
            <a:cxnLst/>
            <a:rect l="l" t="t" r="r" b="b"/>
            <a:pathLst>
              <a:path w="784055" h="781115">
                <a:moveTo>
                  <a:pt x="0" y="0"/>
                </a:moveTo>
                <a:lnTo>
                  <a:pt x="784055" y="0"/>
                </a:lnTo>
                <a:lnTo>
                  <a:pt x="784055" y="781115"/>
                </a:lnTo>
                <a:lnTo>
                  <a:pt x="0" y="7811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434569" b="-361689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8202717" y="3554739"/>
            <a:ext cx="8945094" cy="5644962"/>
          </a:xfrm>
          <a:custGeom>
            <a:avLst/>
            <a:gdLst/>
            <a:ahLst/>
            <a:cxnLst/>
            <a:rect l="l" t="t" r="r" b="b"/>
            <a:pathLst>
              <a:path w="8945094" h="5644962">
                <a:moveTo>
                  <a:pt x="0" y="0"/>
                </a:moveTo>
                <a:lnTo>
                  <a:pt x="8945093" y="0"/>
                </a:lnTo>
                <a:lnTo>
                  <a:pt x="8945093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221276" y="2519539"/>
            <a:ext cx="7981441" cy="562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776" lvl="1" indent="-395888" algn="l">
              <a:lnSpc>
                <a:spcPts val="5134"/>
              </a:lnSpc>
              <a:buFont typeface="Arial"/>
              <a:buChar char="•"/>
            </a:pPr>
            <a:r>
              <a:rPr lang="en-US" sz="366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Most Used Features: Budgeting Tool, Mobile Payments, Investment Advice</a:t>
            </a:r>
          </a:p>
          <a:p>
            <a:pPr marL="791776" lvl="1" indent="-395888" algn="l">
              <a:lnSpc>
                <a:spcPts val="5134"/>
              </a:lnSpc>
              <a:buFont typeface="Arial"/>
              <a:buChar char="•"/>
            </a:pPr>
            <a:r>
              <a:rPr lang="en-US" sz="366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Least Used / Low Engagement: Loan Services, No Feature Used</a:t>
            </a:r>
          </a:p>
          <a:p>
            <a:pPr marL="791776" lvl="1" indent="-395888" algn="l">
              <a:lnSpc>
                <a:spcPts val="5134"/>
              </a:lnSpc>
              <a:buFont typeface="Arial"/>
              <a:buChar char="•"/>
            </a:pPr>
            <a:r>
              <a:rPr lang="en-US" sz="366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Users engaging with investment and budgeting tools show higher transaction activity</a:t>
            </a:r>
          </a:p>
          <a:p>
            <a:pPr algn="l">
              <a:lnSpc>
                <a:spcPts val="3454"/>
              </a:lnSpc>
            </a:pPr>
            <a:endParaRPr lang="en-US" sz="366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75465" y="-4588628"/>
            <a:ext cx="8000049" cy="6875042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318" y="0"/>
              <a:ext cx="800164" cy="698500"/>
            </a:xfrm>
            <a:custGeom>
              <a:avLst/>
              <a:gdLst/>
              <a:ahLst/>
              <a:cxnLst/>
              <a:rect l="l" t="t" r="r" b="b"/>
              <a:pathLst>
                <a:path w="800164" h="698500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22558" y="-367861"/>
            <a:ext cx="2618432" cy="690611"/>
          </a:xfrm>
          <a:custGeom>
            <a:avLst/>
            <a:gdLst/>
            <a:ahLst/>
            <a:cxnLst/>
            <a:rect l="l" t="t" r="r" b="b"/>
            <a:pathLst>
              <a:path w="2618432" h="690611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2268514" y="-1094021"/>
            <a:ext cx="3297214" cy="2833543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67061" y="8211836"/>
            <a:ext cx="5210521" cy="4477792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9701" y="0"/>
              <a:ext cx="793399" cy="698500"/>
            </a:xfrm>
            <a:custGeom>
              <a:avLst/>
              <a:gdLst/>
              <a:ahLst/>
              <a:cxnLst/>
              <a:rect l="l" t="t" r="r" b="b"/>
              <a:pathLst>
                <a:path w="793399" h="698500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51229" y="9212828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22581" y="-298588"/>
            <a:ext cx="2809969" cy="2414817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4762" y="0"/>
              <a:ext cx="803277" cy="698500"/>
            </a:xfrm>
            <a:custGeom>
              <a:avLst/>
              <a:gdLst/>
              <a:ahLst/>
              <a:cxnLst/>
              <a:rect l="l" t="t" r="r" b="b"/>
              <a:pathLst>
                <a:path w="803277" h="698500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232722" y="-1100305"/>
            <a:ext cx="2215935" cy="1963872"/>
          </a:xfrm>
          <a:custGeom>
            <a:avLst/>
            <a:gdLst/>
            <a:ahLst/>
            <a:cxnLst/>
            <a:rect l="l" t="t" r="r" b="b"/>
            <a:pathLst>
              <a:path w="2215935" h="1963872">
                <a:moveTo>
                  <a:pt x="0" y="0"/>
                </a:moveTo>
                <a:lnTo>
                  <a:pt x="2215935" y="0"/>
                </a:lnTo>
                <a:lnTo>
                  <a:pt x="2215935" y="1963873"/>
                </a:lnTo>
                <a:lnTo>
                  <a:pt x="0" y="19638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998053" y="8614508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4043734" y="9851941"/>
            <a:ext cx="4377976" cy="537986"/>
            <a:chOff x="0" y="0"/>
            <a:chExt cx="1153047" cy="1416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53047" cy="141692"/>
            </a:xfrm>
            <a:custGeom>
              <a:avLst/>
              <a:gdLst/>
              <a:ahLst/>
              <a:cxnLst/>
              <a:rect l="l" t="t" r="r" b="b"/>
              <a:pathLst>
                <a:path w="1153047" h="141692">
                  <a:moveTo>
                    <a:pt x="70846" y="0"/>
                  </a:moveTo>
                  <a:lnTo>
                    <a:pt x="1082201" y="0"/>
                  </a:lnTo>
                  <a:cubicBezTo>
                    <a:pt x="1100991" y="0"/>
                    <a:pt x="1119011" y="7464"/>
                    <a:pt x="1132297" y="20750"/>
                  </a:cubicBezTo>
                  <a:cubicBezTo>
                    <a:pt x="1145583" y="34036"/>
                    <a:pt x="1153047" y="52056"/>
                    <a:pt x="1153047" y="70846"/>
                  </a:cubicBezTo>
                  <a:lnTo>
                    <a:pt x="1153047" y="70846"/>
                  </a:lnTo>
                  <a:cubicBezTo>
                    <a:pt x="1153047" y="89635"/>
                    <a:pt x="1145583" y="107655"/>
                    <a:pt x="1132297" y="120942"/>
                  </a:cubicBezTo>
                  <a:cubicBezTo>
                    <a:pt x="1119011" y="134228"/>
                    <a:pt x="1100991" y="141692"/>
                    <a:pt x="108220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15304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-894147" y="8813948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133660" y="2581289"/>
            <a:ext cx="9154340" cy="5630546"/>
          </a:xfrm>
          <a:custGeom>
            <a:avLst/>
            <a:gdLst/>
            <a:ahLst/>
            <a:cxnLst/>
            <a:rect l="l" t="t" r="r" b="b"/>
            <a:pathLst>
              <a:path w="9154340" h="5630546">
                <a:moveTo>
                  <a:pt x="0" y="0"/>
                </a:moveTo>
                <a:lnTo>
                  <a:pt x="9154340" y="0"/>
                </a:lnTo>
                <a:lnTo>
                  <a:pt x="9154340" y="5630547"/>
                </a:lnTo>
                <a:lnTo>
                  <a:pt x="0" y="5630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754940" y="5604801"/>
            <a:ext cx="1295521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2022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0" y="2677457"/>
            <a:ext cx="8741772" cy="5014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4"/>
              </a:lnSpc>
            </a:pPr>
            <a:r>
              <a:rPr lang="en-US" sz="358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marL="773262" lvl="1" indent="-386631" algn="l">
              <a:lnSpc>
                <a:spcPts val="5014"/>
              </a:lnSpc>
              <a:buFont typeface="Arial"/>
              <a:buChar char="•"/>
            </a:pPr>
            <a:r>
              <a:rPr lang="en-US" sz="358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Investment Advice: Highest average monthly activity</a:t>
            </a:r>
          </a:p>
          <a:p>
            <a:pPr marL="773262" lvl="1" indent="-386631" algn="l">
              <a:lnSpc>
                <a:spcPts val="5014"/>
              </a:lnSpc>
              <a:buFont typeface="Arial"/>
              <a:buChar char="•"/>
            </a:pPr>
            <a:r>
              <a:rPr lang="en-US" sz="358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Loan Services &amp; No Feature Used: Lowest activity</a:t>
            </a:r>
          </a:p>
          <a:p>
            <a:pPr marL="773262" lvl="1" indent="-386631" algn="l">
              <a:lnSpc>
                <a:spcPts val="5014"/>
              </a:lnSpc>
              <a:buFont typeface="Arial"/>
              <a:buChar char="•"/>
            </a:pPr>
            <a:r>
              <a:rPr lang="en-US" sz="358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Clear correlation between feature engagement and transaction volume</a:t>
            </a:r>
          </a:p>
          <a:p>
            <a:pPr algn="ctr">
              <a:lnSpc>
                <a:spcPts val="5014"/>
              </a:lnSpc>
            </a:pPr>
            <a:endParaRPr lang="en-US" sz="3581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230374" y="390939"/>
            <a:ext cx="11827253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MONTHLY TRANSACTIONS BY FEATURE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77307" y="9853789"/>
            <a:ext cx="3316080" cy="537986"/>
            <a:chOff x="0" y="0"/>
            <a:chExt cx="873371" cy="141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3371" cy="141692"/>
            </a:xfrm>
            <a:custGeom>
              <a:avLst/>
              <a:gdLst/>
              <a:ahLst/>
              <a:cxnLst/>
              <a:rect l="l" t="t" r="r" b="b"/>
              <a:pathLst>
                <a:path w="873371" h="141692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67061" y="7977288"/>
            <a:ext cx="5210521" cy="4477792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701" y="0"/>
              <a:ext cx="793399" cy="698500"/>
            </a:xfrm>
            <a:custGeom>
              <a:avLst/>
              <a:gdLst/>
              <a:ahLst/>
              <a:cxnLst/>
              <a:rect l="l" t="t" r="r" b="b"/>
              <a:pathLst>
                <a:path w="793399" h="698500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815244" y="7977288"/>
            <a:ext cx="5210521" cy="4477792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9701" y="0"/>
              <a:ext cx="793399" cy="698500"/>
            </a:xfrm>
            <a:custGeom>
              <a:avLst/>
              <a:gdLst/>
              <a:ahLst/>
              <a:cxnLst/>
              <a:rect l="l" t="t" r="r" b="b"/>
              <a:pathLst>
                <a:path w="793399" h="698500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086099" y="8646380"/>
            <a:ext cx="2809969" cy="2414817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4762" y="0"/>
              <a:ext cx="803277" cy="698500"/>
            </a:xfrm>
            <a:custGeom>
              <a:avLst/>
              <a:gdLst/>
              <a:ahLst/>
              <a:cxnLst/>
              <a:rect l="l" t="t" r="r" b="b"/>
              <a:pathLst>
                <a:path w="803277" h="698500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767061" y="-591955"/>
            <a:ext cx="3389686" cy="2665365"/>
            <a:chOff x="0" y="0"/>
            <a:chExt cx="696717" cy="547840"/>
          </a:xfrm>
        </p:grpSpPr>
        <p:sp>
          <p:nvSpPr>
            <p:cNvPr id="19" name="Freeform 19"/>
            <p:cNvSpPr/>
            <p:nvPr/>
          </p:nvSpPr>
          <p:spPr>
            <a:xfrm>
              <a:off x="8289" y="0"/>
              <a:ext cx="680138" cy="547840"/>
            </a:xfrm>
            <a:custGeom>
              <a:avLst/>
              <a:gdLst/>
              <a:ahLst/>
              <a:cxnLst/>
              <a:rect l="l" t="t" r="r" b="b"/>
              <a:pathLst>
                <a:path w="680138" h="547840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22" name="Freeform 22"/>
            <p:cNvSpPr/>
            <p:nvPr/>
          </p:nvSpPr>
          <p:spPr>
            <a:xfrm>
              <a:off x="7293" y="0"/>
              <a:ext cx="682130" cy="547840"/>
            </a:xfrm>
            <a:custGeom>
              <a:avLst/>
              <a:gdLst/>
              <a:ahLst/>
              <a:cxnLst/>
              <a:rect l="l" t="t" r="r" b="b"/>
              <a:pathLst>
                <a:path w="682130" h="547840">
                  <a:moveTo>
                    <a:pt x="671465" y="298129"/>
                  </a:moveTo>
                  <a:lnTo>
                    <a:pt x="504182" y="523631"/>
                  </a:lnTo>
                  <a:cubicBezTo>
                    <a:pt x="492885" y="538860"/>
                    <a:pt x="475043" y="547840"/>
                    <a:pt x="456081" y="547840"/>
                  </a:cubicBezTo>
                  <a:lnTo>
                    <a:pt x="226050" y="547840"/>
                  </a:lnTo>
                  <a:cubicBezTo>
                    <a:pt x="207088" y="547840"/>
                    <a:pt x="189246" y="538860"/>
                    <a:pt x="177948" y="523631"/>
                  </a:cubicBezTo>
                  <a:lnTo>
                    <a:pt x="10666" y="298129"/>
                  </a:lnTo>
                  <a:cubicBezTo>
                    <a:pt x="0" y="283751"/>
                    <a:pt x="0" y="264088"/>
                    <a:pt x="10666" y="249711"/>
                  </a:cubicBezTo>
                  <a:lnTo>
                    <a:pt x="177948" y="24209"/>
                  </a:lnTo>
                  <a:cubicBezTo>
                    <a:pt x="189246" y="8980"/>
                    <a:pt x="207088" y="0"/>
                    <a:pt x="226050" y="0"/>
                  </a:cubicBezTo>
                  <a:lnTo>
                    <a:pt x="456081" y="0"/>
                  </a:lnTo>
                  <a:cubicBezTo>
                    <a:pt x="475043" y="0"/>
                    <a:pt x="492885" y="8980"/>
                    <a:pt x="504182" y="24209"/>
                  </a:cubicBezTo>
                  <a:lnTo>
                    <a:pt x="671465" y="249711"/>
                  </a:lnTo>
                  <a:cubicBezTo>
                    <a:pt x="682130" y="264088"/>
                    <a:pt x="682130" y="283751"/>
                    <a:pt x="671465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043734" y="-9253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34569" b="-361689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618031" y="2073410"/>
            <a:ext cx="10284231" cy="5112161"/>
          </a:xfrm>
          <a:custGeom>
            <a:avLst/>
            <a:gdLst/>
            <a:ahLst/>
            <a:cxnLst/>
            <a:rect l="l" t="t" r="r" b="b"/>
            <a:pathLst>
              <a:path w="10284231" h="5112161">
                <a:moveTo>
                  <a:pt x="0" y="0"/>
                </a:moveTo>
                <a:lnTo>
                  <a:pt x="10284231" y="0"/>
                </a:lnTo>
                <a:lnTo>
                  <a:pt x="10284231" y="5112162"/>
                </a:lnTo>
                <a:lnTo>
                  <a:pt x="0" y="51121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3087592" y="147884"/>
            <a:ext cx="10672555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  <a:spcBef>
                <a:spcPct val="0"/>
              </a:spcBef>
            </a:pPr>
            <a:r>
              <a:rPr lang="en-US" sz="6000" b="1" u="none" strike="noStrik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REPAYMENT &amp; DEFAULT RISK ANALYSIS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-177970" y="1978572"/>
            <a:ext cx="8732329" cy="3751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2"/>
              </a:lnSpc>
            </a:pPr>
            <a:endParaRPr dirty="0"/>
          </a:p>
          <a:p>
            <a:pPr marL="570952" lvl="1" indent="-285476" algn="l">
              <a:lnSpc>
                <a:spcPts val="3702"/>
              </a:lnSpc>
              <a:buFont typeface="Arial"/>
              <a:buChar char="•"/>
            </a:pPr>
            <a:r>
              <a:rPr lang="en-US" sz="2644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Users with "On-Time" repayments have the lowest average risk (1.5)</a:t>
            </a:r>
          </a:p>
          <a:p>
            <a:pPr marL="570952" lvl="1" indent="-285476" algn="l">
              <a:lnSpc>
                <a:spcPts val="3702"/>
              </a:lnSpc>
              <a:buFont typeface="Arial"/>
              <a:buChar char="•"/>
            </a:pPr>
            <a:r>
              <a:rPr lang="en-US" sz="2644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Users with "Defaulted" status have the highest average risk (~5)</a:t>
            </a:r>
          </a:p>
          <a:p>
            <a:pPr marL="570952" lvl="1" indent="-285476" algn="l">
              <a:lnSpc>
                <a:spcPts val="3702"/>
              </a:lnSpc>
              <a:buFont typeface="Arial"/>
              <a:buChar char="•"/>
            </a:pPr>
            <a:r>
              <a:rPr lang="en-US" sz="2644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Loan Services users show both high default risk and high churn</a:t>
            </a:r>
          </a:p>
          <a:p>
            <a:pPr algn="l">
              <a:lnSpc>
                <a:spcPts val="3702"/>
              </a:lnSpc>
            </a:pPr>
            <a:endParaRPr lang="en-US" sz="2644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7658189" cy="10287000"/>
            <a:chOff x="0" y="0"/>
            <a:chExt cx="201697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6971" cy="2709333"/>
            </a:xfrm>
            <a:custGeom>
              <a:avLst/>
              <a:gdLst/>
              <a:ahLst/>
              <a:cxnLst/>
              <a:rect l="l" t="t" r="r" b="b"/>
              <a:pathLst>
                <a:path w="2016971" h="2709333">
                  <a:moveTo>
                    <a:pt x="0" y="0"/>
                  </a:moveTo>
                  <a:lnTo>
                    <a:pt x="2016971" y="0"/>
                  </a:lnTo>
                  <a:lnTo>
                    <a:pt x="201697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01697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805673" y="-370834"/>
            <a:ext cx="2098286" cy="1817640"/>
          </a:xfrm>
          <a:custGeom>
            <a:avLst/>
            <a:gdLst/>
            <a:ahLst/>
            <a:cxnLst/>
            <a:rect l="l" t="t" r="r" b="b"/>
            <a:pathLst>
              <a:path w="2098286" h="1817640">
                <a:moveTo>
                  <a:pt x="0" y="0"/>
                </a:moveTo>
                <a:lnTo>
                  <a:pt x="2098287" y="0"/>
                </a:lnTo>
                <a:lnTo>
                  <a:pt x="2098287" y="1817640"/>
                </a:lnTo>
                <a:lnTo>
                  <a:pt x="0" y="181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2347546"/>
            <a:ext cx="9885553" cy="6224728"/>
          </a:xfrm>
          <a:custGeom>
            <a:avLst/>
            <a:gdLst/>
            <a:ahLst/>
            <a:cxnLst/>
            <a:rect l="l" t="t" r="r" b="b"/>
            <a:pathLst>
              <a:path w="9885553" h="6224728">
                <a:moveTo>
                  <a:pt x="0" y="0"/>
                </a:moveTo>
                <a:lnTo>
                  <a:pt x="9885553" y="0"/>
                </a:lnTo>
                <a:lnTo>
                  <a:pt x="9885553" y="6224728"/>
                </a:lnTo>
                <a:lnTo>
                  <a:pt x="0" y="62247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4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46964" y="439738"/>
            <a:ext cx="716426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Ch</a:t>
            </a:r>
            <a:r>
              <a:rPr lang="en-US" sz="6000" b="1" u="none" strike="noStrik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URN TRENDS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32517" y="-370834"/>
            <a:ext cx="8115300" cy="455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endParaRPr sz="2800" dirty="0"/>
          </a:p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100% churn for users who used Loan Services</a:t>
            </a:r>
          </a:p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93.75% churn among users with "No Feature Used"</a:t>
            </a:r>
          </a:p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Features like Budgeting Tool and Savings Tracker have 0% churn</a:t>
            </a:r>
          </a:p>
          <a:p>
            <a:pPr algn="l">
              <a:lnSpc>
                <a:spcPts val="4479"/>
              </a:lnSpc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9D303-CB48-4131-9DE8-20AAA5C0DDC7}"/>
              </a:ext>
            </a:extLst>
          </p:cNvPr>
          <p:cNvSpPr txBox="1"/>
          <p:nvPr/>
        </p:nvSpPr>
        <p:spPr>
          <a:xfrm>
            <a:off x="10092334" y="3695452"/>
            <a:ext cx="8115300" cy="610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spcBef>
                <a:spcPts val="180"/>
              </a:spcBef>
              <a:spcAft>
                <a:spcPts val="180"/>
              </a:spcAft>
            </a:pPr>
            <a:r>
              <a:rPr lang="en-US" sz="2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Possible Reasons for Churn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spcBef>
                <a:spcPts val="180"/>
              </a:spcBef>
              <a:spcAft>
                <a:spcPts val="180"/>
              </a:spcAft>
              <a:buFont typeface="Wingdings" panose="05000000000000000000" pitchFamily="2" charset="2"/>
              <a:buChar char="q"/>
            </a:pPr>
            <a:r>
              <a:rPr lang="en-US" sz="2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Low Engagement:</a:t>
            </a:r>
            <a:r>
              <a:rPr lang="en-US" sz="2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Users who do not use any features or use underperforming ones (like Loan Services) might not find sufficient value in the offerings.</a:t>
            </a:r>
            <a:br>
              <a:rPr lang="en-US" sz="2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Loan Stress:</a:t>
            </a:r>
            <a:r>
              <a:rPr lang="en-US" sz="2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The high default risk and potential financial strain observed (especially in the Defaulted cohort) can drive dissatisfaction and eventually lead to churn.</a:t>
            </a:r>
            <a:br>
              <a:rPr lang="en-US" sz="2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H" sz="2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Mismatch in Offerings:</a:t>
            </a:r>
            <a:r>
              <a:rPr lang="en-US" sz="2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There might be a misalignment between the product offerings and customer needs for certain segments, possibly in terms of ease of use, clarity, or perceived benefits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75465" y="-4588628"/>
            <a:ext cx="8000049" cy="6875042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318" y="0"/>
              <a:ext cx="800164" cy="698500"/>
            </a:xfrm>
            <a:custGeom>
              <a:avLst/>
              <a:gdLst/>
              <a:ahLst/>
              <a:cxnLst/>
              <a:rect l="l" t="t" r="r" b="b"/>
              <a:pathLst>
                <a:path w="800164" h="698500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22558" y="-367861"/>
            <a:ext cx="2618432" cy="690611"/>
          </a:xfrm>
          <a:custGeom>
            <a:avLst/>
            <a:gdLst/>
            <a:ahLst/>
            <a:cxnLst/>
            <a:rect l="l" t="t" r="r" b="b"/>
            <a:pathLst>
              <a:path w="2618432" h="690611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2268514" y="-1094021"/>
            <a:ext cx="3297214" cy="2833543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998053" y="8601993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043734" y="9851941"/>
            <a:ext cx="4728496" cy="537986"/>
            <a:chOff x="0" y="0"/>
            <a:chExt cx="1245365" cy="1416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5365" cy="141692"/>
            </a:xfrm>
            <a:custGeom>
              <a:avLst/>
              <a:gdLst/>
              <a:ahLst/>
              <a:cxnLst/>
              <a:rect l="l" t="t" r="r" b="b"/>
              <a:pathLst>
                <a:path w="1245365" h="141692">
                  <a:moveTo>
                    <a:pt x="70846" y="0"/>
                  </a:moveTo>
                  <a:lnTo>
                    <a:pt x="1174519" y="0"/>
                  </a:lnTo>
                  <a:cubicBezTo>
                    <a:pt x="1193309" y="0"/>
                    <a:pt x="1211329" y="7464"/>
                    <a:pt x="1224615" y="20750"/>
                  </a:cubicBezTo>
                  <a:cubicBezTo>
                    <a:pt x="1237901" y="34036"/>
                    <a:pt x="1245365" y="52056"/>
                    <a:pt x="1245365" y="70846"/>
                  </a:cubicBezTo>
                  <a:lnTo>
                    <a:pt x="1245365" y="70846"/>
                  </a:lnTo>
                  <a:cubicBezTo>
                    <a:pt x="1245365" y="109973"/>
                    <a:pt x="1213647" y="141692"/>
                    <a:pt x="1174519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245365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328211" y="8954317"/>
            <a:ext cx="3389686" cy="2665365"/>
            <a:chOff x="0" y="0"/>
            <a:chExt cx="696717" cy="547840"/>
          </a:xfrm>
        </p:grpSpPr>
        <p:sp>
          <p:nvSpPr>
            <p:cNvPr id="14" name="Freeform 14"/>
            <p:cNvSpPr/>
            <p:nvPr/>
          </p:nvSpPr>
          <p:spPr>
            <a:xfrm>
              <a:off x="8289" y="0"/>
              <a:ext cx="680138" cy="547840"/>
            </a:xfrm>
            <a:custGeom>
              <a:avLst/>
              <a:gdLst/>
              <a:ahLst/>
              <a:cxnLst/>
              <a:rect l="l" t="t" r="r" b="b"/>
              <a:pathLst>
                <a:path w="680138" h="547840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7507534" y="10040757"/>
            <a:ext cx="840062" cy="492487"/>
          </a:xfrm>
          <a:custGeom>
            <a:avLst/>
            <a:gdLst/>
            <a:ahLst/>
            <a:cxnLst/>
            <a:rect l="l" t="t" r="r" b="b"/>
            <a:pathLst>
              <a:path w="840062" h="492487">
                <a:moveTo>
                  <a:pt x="0" y="0"/>
                </a:moveTo>
                <a:lnTo>
                  <a:pt x="840062" y="0"/>
                </a:lnTo>
                <a:lnTo>
                  <a:pt x="840062" y="492486"/>
                </a:lnTo>
                <a:lnTo>
                  <a:pt x="0" y="49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807722" y="712152"/>
            <a:ext cx="1067255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  <a:spcBef>
                <a:spcPct val="0"/>
              </a:spcBef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BUSINESS INSIGHTS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837752" y="4774474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20%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139804" y="6793979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30%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07186" y="6905714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25%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53456" y="5615403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10%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61475" y="2522005"/>
            <a:ext cx="13355942" cy="547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7"/>
              </a:lnSpc>
            </a:pPr>
            <a:endParaRPr dirty="0"/>
          </a:p>
          <a:p>
            <a:pPr marL="836931" lvl="1" indent="-418466" algn="l">
              <a:lnSpc>
                <a:spcPts val="5427"/>
              </a:lnSpc>
              <a:buFont typeface="Arial"/>
              <a:buChar char="•"/>
            </a:pPr>
            <a:r>
              <a:rPr lang="en-US" sz="3876" dirty="0">
                <a:solidFill>
                  <a:srgbClr val="243B55"/>
                </a:solidFill>
                <a:latin typeface="Public Sans"/>
                <a:ea typeface="Public Sans"/>
                <a:cs typeface="Public Sans"/>
                <a:sym typeface="Public Sans"/>
              </a:rPr>
              <a:t>Promote cross-usage of tools (e.g., users of Budgeting Tool to try Savings Tracker)</a:t>
            </a:r>
          </a:p>
          <a:p>
            <a:pPr marL="836931" lvl="1" indent="-418466" algn="l">
              <a:lnSpc>
                <a:spcPts val="5427"/>
              </a:lnSpc>
              <a:buFont typeface="Arial"/>
              <a:buChar char="•"/>
            </a:pPr>
            <a:r>
              <a:rPr lang="en-US" sz="3876" dirty="0">
                <a:solidFill>
                  <a:srgbClr val="243B55"/>
                </a:solidFill>
                <a:latin typeface="Public Sans"/>
                <a:ea typeface="Public Sans"/>
                <a:cs typeface="Public Sans"/>
                <a:sym typeface="Public Sans"/>
              </a:rPr>
              <a:t>Tailor onboarding and in-app nudges for low-usage segments</a:t>
            </a:r>
          </a:p>
          <a:p>
            <a:pPr marL="836931" lvl="1" indent="-418466" algn="l">
              <a:lnSpc>
                <a:spcPts val="5427"/>
              </a:lnSpc>
              <a:buFont typeface="Arial"/>
              <a:buChar char="•"/>
            </a:pPr>
            <a:r>
              <a:rPr lang="en-US" sz="3876" dirty="0">
                <a:solidFill>
                  <a:srgbClr val="243B55"/>
                </a:solidFill>
                <a:latin typeface="Public Sans"/>
                <a:ea typeface="Public Sans"/>
                <a:cs typeface="Public Sans"/>
                <a:sym typeface="Public Sans"/>
              </a:rPr>
              <a:t>Build trust through education and proactive financial support</a:t>
            </a:r>
          </a:p>
          <a:p>
            <a:pPr algn="l">
              <a:lnSpc>
                <a:spcPts val="5427"/>
              </a:lnSpc>
            </a:pPr>
            <a:endParaRPr lang="en-US" sz="3876" dirty="0">
              <a:solidFill>
                <a:srgbClr val="243B55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75465" y="-4588628"/>
            <a:ext cx="8000049" cy="6875042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318" y="0"/>
              <a:ext cx="800164" cy="698500"/>
            </a:xfrm>
            <a:custGeom>
              <a:avLst/>
              <a:gdLst/>
              <a:ahLst/>
              <a:cxnLst/>
              <a:rect l="l" t="t" r="r" b="b"/>
              <a:pathLst>
                <a:path w="800164" h="698500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22558" y="-367861"/>
            <a:ext cx="2618432" cy="690611"/>
          </a:xfrm>
          <a:custGeom>
            <a:avLst/>
            <a:gdLst/>
            <a:ahLst/>
            <a:cxnLst/>
            <a:rect l="l" t="t" r="r" b="b"/>
            <a:pathLst>
              <a:path w="2618432" h="690611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2268514" y="-1094021"/>
            <a:ext cx="3297214" cy="2833543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998053" y="8601993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043734" y="9851941"/>
            <a:ext cx="4728496" cy="537986"/>
            <a:chOff x="0" y="0"/>
            <a:chExt cx="1245365" cy="1416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5365" cy="141692"/>
            </a:xfrm>
            <a:custGeom>
              <a:avLst/>
              <a:gdLst/>
              <a:ahLst/>
              <a:cxnLst/>
              <a:rect l="l" t="t" r="r" b="b"/>
              <a:pathLst>
                <a:path w="1245365" h="141692">
                  <a:moveTo>
                    <a:pt x="70846" y="0"/>
                  </a:moveTo>
                  <a:lnTo>
                    <a:pt x="1174519" y="0"/>
                  </a:lnTo>
                  <a:cubicBezTo>
                    <a:pt x="1193309" y="0"/>
                    <a:pt x="1211329" y="7464"/>
                    <a:pt x="1224615" y="20750"/>
                  </a:cubicBezTo>
                  <a:cubicBezTo>
                    <a:pt x="1237901" y="34036"/>
                    <a:pt x="1245365" y="52056"/>
                    <a:pt x="1245365" y="70846"/>
                  </a:cubicBezTo>
                  <a:lnTo>
                    <a:pt x="1245365" y="70846"/>
                  </a:lnTo>
                  <a:cubicBezTo>
                    <a:pt x="1245365" y="109973"/>
                    <a:pt x="1213647" y="141692"/>
                    <a:pt x="1174519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245365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328211" y="8954317"/>
            <a:ext cx="3389686" cy="2665365"/>
            <a:chOff x="0" y="0"/>
            <a:chExt cx="696717" cy="547840"/>
          </a:xfrm>
        </p:grpSpPr>
        <p:sp>
          <p:nvSpPr>
            <p:cNvPr id="14" name="Freeform 14"/>
            <p:cNvSpPr/>
            <p:nvPr/>
          </p:nvSpPr>
          <p:spPr>
            <a:xfrm>
              <a:off x="8289" y="0"/>
              <a:ext cx="680138" cy="547840"/>
            </a:xfrm>
            <a:custGeom>
              <a:avLst/>
              <a:gdLst/>
              <a:ahLst/>
              <a:cxnLst/>
              <a:rect l="l" t="t" r="r" b="b"/>
              <a:pathLst>
                <a:path w="680138" h="547840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7507534" y="10040757"/>
            <a:ext cx="840062" cy="492487"/>
          </a:xfrm>
          <a:custGeom>
            <a:avLst/>
            <a:gdLst/>
            <a:ahLst/>
            <a:cxnLst/>
            <a:rect l="l" t="t" r="r" b="b"/>
            <a:pathLst>
              <a:path w="840062" h="492487">
                <a:moveTo>
                  <a:pt x="0" y="0"/>
                </a:moveTo>
                <a:lnTo>
                  <a:pt x="840062" y="0"/>
                </a:lnTo>
                <a:lnTo>
                  <a:pt x="840062" y="492486"/>
                </a:lnTo>
                <a:lnTo>
                  <a:pt x="0" y="492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807722" y="712152"/>
            <a:ext cx="1067255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  <a:spcBef>
                <a:spcPct val="0"/>
              </a:spcBef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837752" y="4774474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20%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139804" y="6793979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30%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07186" y="6905714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25%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53456" y="5615403"/>
            <a:ext cx="6041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83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10%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61475" y="2522005"/>
            <a:ext cx="14702274" cy="547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6931" lvl="1" indent="-418466" algn="l">
              <a:lnSpc>
                <a:spcPts val="5427"/>
              </a:lnSpc>
              <a:buFont typeface="Arial"/>
              <a:buChar char="•"/>
            </a:pPr>
            <a:r>
              <a:rPr lang="en-US" sz="3876" dirty="0">
                <a:solidFill>
                  <a:srgbClr val="243B55"/>
                </a:solidFill>
                <a:latin typeface="Public Sans"/>
                <a:ea typeface="Public Sans"/>
                <a:cs typeface="Public Sans"/>
                <a:sym typeface="Public Sans"/>
              </a:rPr>
              <a:t>Improve Loan Services: clarity, flexibility, onboarding help</a:t>
            </a:r>
          </a:p>
          <a:p>
            <a:pPr marL="836931" lvl="1" indent="-418466" algn="l">
              <a:lnSpc>
                <a:spcPts val="5427"/>
              </a:lnSpc>
              <a:buFont typeface="Arial"/>
              <a:buChar char="•"/>
            </a:pPr>
            <a:r>
              <a:rPr lang="en-US" sz="3876" dirty="0">
                <a:solidFill>
                  <a:srgbClr val="243B55"/>
                </a:solidFill>
                <a:latin typeface="Public Sans"/>
                <a:ea typeface="Public Sans"/>
                <a:cs typeface="Public Sans"/>
                <a:sym typeface="Public Sans"/>
              </a:rPr>
              <a:t>Use risk scores + behavior to trigger alerts and interventions</a:t>
            </a:r>
          </a:p>
          <a:p>
            <a:pPr marL="836931" lvl="1" indent="-418466" algn="l">
              <a:lnSpc>
                <a:spcPts val="5427"/>
              </a:lnSpc>
              <a:buFont typeface="Arial"/>
              <a:buChar char="•"/>
            </a:pPr>
            <a:r>
              <a:rPr lang="en-US" sz="3876" dirty="0">
                <a:solidFill>
                  <a:srgbClr val="243B55"/>
                </a:solidFill>
                <a:latin typeface="Public Sans"/>
                <a:ea typeface="Public Sans"/>
                <a:cs typeface="Public Sans"/>
                <a:sym typeface="Public Sans"/>
              </a:rPr>
              <a:t>Target “No Feature Used” users with incentives</a:t>
            </a:r>
          </a:p>
          <a:p>
            <a:pPr marL="836931" lvl="1" indent="-418466" algn="l">
              <a:lnSpc>
                <a:spcPts val="5427"/>
              </a:lnSpc>
              <a:buFont typeface="Arial"/>
              <a:buChar char="•"/>
            </a:pPr>
            <a:r>
              <a:rPr lang="en-US" sz="3876" dirty="0">
                <a:solidFill>
                  <a:srgbClr val="243B55"/>
                </a:solidFill>
                <a:latin typeface="Public Sans"/>
                <a:ea typeface="Public Sans"/>
                <a:cs typeface="Public Sans"/>
                <a:sym typeface="Public Sans"/>
              </a:rPr>
              <a:t>Promote cross-feature engagement</a:t>
            </a:r>
          </a:p>
          <a:p>
            <a:pPr marL="836931" lvl="1" indent="-418466" algn="l">
              <a:lnSpc>
                <a:spcPts val="5427"/>
              </a:lnSpc>
              <a:buFont typeface="Arial"/>
              <a:buChar char="•"/>
            </a:pPr>
            <a:r>
              <a:rPr lang="en-US" sz="3876" dirty="0">
                <a:solidFill>
                  <a:srgbClr val="243B55"/>
                </a:solidFill>
                <a:latin typeface="Public Sans"/>
                <a:ea typeface="Public Sans"/>
                <a:cs typeface="Public Sans"/>
                <a:sym typeface="Public Sans"/>
              </a:rPr>
              <a:t>Provide personalized onboarding, financial tips, and smart notifications</a:t>
            </a:r>
          </a:p>
          <a:p>
            <a:pPr marL="836931" lvl="1" indent="-418466" algn="l">
              <a:lnSpc>
                <a:spcPts val="5427"/>
              </a:lnSpc>
              <a:buFont typeface="Arial"/>
              <a:buChar char="•"/>
            </a:pPr>
            <a:r>
              <a:rPr lang="en-US" sz="3876" dirty="0">
                <a:solidFill>
                  <a:srgbClr val="243B55"/>
                </a:solidFill>
                <a:latin typeface="Public Sans"/>
                <a:ea typeface="Public Sans"/>
                <a:cs typeface="Public Sans"/>
                <a:sym typeface="Public Sans"/>
              </a:rPr>
              <a:t>Build a feedback loop and educate users to reduce defaults</a:t>
            </a:r>
          </a:p>
          <a:p>
            <a:pPr algn="l">
              <a:lnSpc>
                <a:spcPts val="5427"/>
              </a:lnSpc>
            </a:pPr>
            <a:endParaRPr lang="en-US" sz="3876" dirty="0">
              <a:solidFill>
                <a:srgbClr val="243B55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664</Words>
  <Application>Microsoft Office PowerPoint</Application>
  <PresentationFormat>Custom</PresentationFormat>
  <Paragraphs>102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Montserrat Bold</vt:lpstr>
      <vt:lpstr>Arial</vt:lpstr>
      <vt:lpstr>Public Sans</vt:lpstr>
      <vt:lpstr>Montserrat Bold Italics</vt:lpstr>
      <vt:lpstr>Wingdings</vt:lpstr>
      <vt:lpstr>Calibri</vt:lpstr>
      <vt:lpstr>Public Sans Bold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Professional Project Proposal Presentation</dc:title>
  <cp:lastModifiedBy>Oliver Acquah</cp:lastModifiedBy>
  <cp:revision>8</cp:revision>
  <dcterms:created xsi:type="dcterms:W3CDTF">2006-08-16T00:00:00Z</dcterms:created>
  <dcterms:modified xsi:type="dcterms:W3CDTF">2025-04-24T23:18:28Z</dcterms:modified>
  <dc:identifier>DAGkpPq_WAI</dc:identifier>
</cp:coreProperties>
</file>